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6"/>
  </p:notesMasterIdLst>
  <p:sldIdLst>
    <p:sldId id="259" r:id="rId5"/>
    <p:sldId id="315" r:id="rId6"/>
    <p:sldId id="294" r:id="rId7"/>
    <p:sldId id="301" r:id="rId8"/>
    <p:sldId id="281" r:id="rId9"/>
    <p:sldId id="311" r:id="rId10"/>
    <p:sldId id="312" r:id="rId11"/>
    <p:sldId id="308" r:id="rId12"/>
    <p:sldId id="295" r:id="rId13"/>
    <p:sldId id="314" r:id="rId14"/>
    <p:sldId id="31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598" autoAdjust="0"/>
  </p:normalViewPr>
  <p:slideViewPr>
    <p:cSldViewPr snapToGrid="0">
      <p:cViewPr varScale="1">
        <p:scale>
          <a:sx n="86" d="100"/>
          <a:sy n="86" d="100"/>
        </p:scale>
        <p:origin x="642" y="96"/>
      </p:cViewPr>
      <p:guideLst/>
    </p:cSldViewPr>
  </p:slideViewPr>
  <p:notesTextViewPr>
    <p:cViewPr>
      <p:scale>
        <a:sx n="1" d="1"/>
        <a:sy n="1" d="1"/>
      </p:scale>
      <p:origin x="0" y="0"/>
    </p:cViewPr>
  </p:notesTextViewPr>
  <p:sorterViewPr>
    <p:cViewPr varScale="1">
      <p:scale>
        <a:sx n="100" d="100"/>
        <a:sy n="100" d="100"/>
      </p:scale>
      <p:origin x="0" y="-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03B5A-21DF-4BBB-8059-B6B192FC641E}" type="datetimeFigureOut">
              <a:rPr lang="en-US" smtClean="0"/>
              <a:t>2/14/2024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EF503-E31C-4FCE-86D9-0C61A5CBE283}" type="slidenum">
              <a:rPr lang="en-US" smtClean="0"/>
              <a:t>‹#›</a:t>
            </a:fld>
            <a:endParaRPr lang="en-US"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208E3DBC-8B68-468D-8087-25FED9397CBE}"/>
              </a:ext>
            </a:extLst>
          </p:cNvPr>
          <p:cNvSpPr>
            <a:spLocks noGrp="1"/>
          </p:cNvSpPr>
          <p:nvPr>
            <p:ph type="title"/>
          </p:nvPr>
        </p:nvSpPr>
        <p:spPr>
          <a:xfrm>
            <a:off x="520697" y="1040001"/>
            <a:ext cx="3338625" cy="3150159"/>
          </a:xfrm>
        </p:spPr>
        <p:txBody>
          <a:bodyPr anchor="t"/>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490538" y="4240213"/>
            <a:ext cx="3497262" cy="1801812"/>
          </a:xfrm>
        </p:spPr>
        <p:txBody>
          <a:bodyPr>
            <a:normAutofit/>
          </a:bodyPr>
          <a:lstStyle>
            <a:lvl1pPr marL="0" indent="0">
              <a:buNone/>
              <a:defRPr sz="2400"/>
            </a:lvl1pPr>
            <a:lvl2pPr>
              <a:buNone/>
              <a:defRPr sz="1600"/>
            </a:lvl2pPr>
            <a:lvl3pPr>
              <a:buNone/>
              <a:defRPr sz="1600"/>
            </a:lvl3pPr>
            <a:lvl4pPr>
              <a:buNone/>
              <a:defRPr sz="1600"/>
            </a:lvl4pPr>
            <a:lvl5pPr>
              <a:buNone/>
              <a:defRPr sz="1600"/>
            </a:lvl5pPr>
          </a:lstStyle>
          <a:p>
            <a:pPr lvl="0"/>
            <a:r>
              <a:rPr lang="en-US" dirty="0"/>
              <a:t>Presentation Name</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ctr" anchorCtr="0">
            <a:norm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2103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4495800"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4495800"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p:nvPr>
        </p:nvSpPr>
        <p:spPr>
          <a:xfrm>
            <a:off x="8151812" y="1734325"/>
            <a:ext cx="3200400" cy="823912"/>
          </a:xfrm>
        </p:spPr>
        <p:txBody>
          <a:bodyPr anchor="ctr" anchorCtr="0">
            <a:norm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4135C99B-A268-4617-89C4-8F3AA2AAA69A}"/>
              </a:ext>
            </a:extLst>
          </p:cNvPr>
          <p:cNvSpPr>
            <a:spLocks noGrp="1"/>
          </p:cNvSpPr>
          <p:nvPr>
            <p:ph sz="quarter" idx="14"/>
          </p:nvPr>
        </p:nvSpPr>
        <p:spPr>
          <a:xfrm>
            <a:off x="8151812" y="2558237"/>
            <a:ext cx="3200400" cy="3684588"/>
          </a:xfrm>
        </p:spPr>
        <p:txBody>
          <a:bodyPr>
            <a:normAutofit/>
          </a:bodyPr>
          <a:lstStyle>
            <a:lvl1pPr marL="283464" indent="-283464">
              <a:defRPr sz="2000"/>
            </a:lvl1pPr>
            <a:lvl2pPr marL="283464" indent="-283464">
              <a:defRPr sz="2000"/>
            </a:lvl2pPr>
            <a:lvl3pPr marL="283464" indent="-283464">
              <a:defRPr sz="2000"/>
            </a:lvl3pPr>
            <a:lvl4pPr marL="283464" indent="-283464">
              <a:defRPr sz="2000"/>
            </a:lvl4pPr>
            <a:lvl5pPr marL="283464" indent="-283464">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en-US"/>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76025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85898"/>
          </a:xfrm>
        </p:spPr>
        <p:txBody>
          <a:bodyPr>
            <a:normAutofit/>
          </a:bodyPr>
          <a:lstStyle>
            <a:lvl1pPr>
              <a:defRPr sz="44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p:nvPr>
        </p:nvSpPr>
        <p:spPr>
          <a:xfrm>
            <a:off x="1143001" y="2229347"/>
            <a:ext cx="5496636" cy="3821743"/>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p:nvPr>
        </p:nvSpPr>
        <p:spPr>
          <a:xfrm>
            <a:off x="7186070" y="0"/>
            <a:ext cx="2463897" cy="3429000"/>
          </a:xfrm>
          <a:solidFill>
            <a:schemeClr val="accent2"/>
          </a:solidFill>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p:nvPr>
        </p:nvSpPr>
        <p:spPr>
          <a:xfrm>
            <a:off x="9649155" y="0"/>
            <a:ext cx="2539797" cy="3429000"/>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p:nvPr>
        </p:nvSpPr>
        <p:spPr>
          <a:xfrm>
            <a:off x="7186070" y="3383280"/>
            <a:ext cx="2463897" cy="3474720"/>
          </a:xfrm>
          <a:solidFill>
            <a:schemeClr val="accent2"/>
          </a:solidFill>
        </p:spPr>
        <p:txBody>
          <a:bodyPr/>
          <a:lstStyle/>
          <a:p>
            <a:r>
              <a:rPr lang="en-US"/>
              <a:t>Click icon to add picture</a:t>
            </a:r>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p:nvPr>
        </p:nvSpPr>
        <p:spPr>
          <a:xfrm>
            <a:off x="9649155" y="3383280"/>
            <a:ext cx="2539797"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45971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685800"/>
            <a:ext cx="6238688" cy="1382233"/>
          </a:xfrm>
        </p:spPr>
        <p:txBody>
          <a:bodyPr>
            <a:normAutofit/>
          </a:bodyPr>
          <a:lstStyle>
            <a:lvl1pPr>
              <a:defRPr sz="44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p:nvPr>
        </p:nvSpPr>
        <p:spPr>
          <a:xfrm>
            <a:off x="0" y="-7444"/>
            <a:ext cx="4966447" cy="6846394"/>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p:nvPr>
        </p:nvSpPr>
        <p:spPr>
          <a:xfrm>
            <a:off x="5146158" y="2301949"/>
            <a:ext cx="6238687" cy="4022650"/>
          </a:xfrm>
        </p:spPr>
        <p:txBody>
          <a:bodyPr/>
          <a:lstStyle>
            <a:lvl1pP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870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49970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r>
              <a:rPr lang="en-US"/>
              <a:t>2/7/20XX</a:t>
            </a:r>
            <a:endParaRPr lang="en-US" dirty="0"/>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28451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11367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a:t>2/7/20XX</a:t>
            </a:r>
            <a:endParaRPr lang="en-US" dirty="0"/>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2597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1857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675167"/>
            <a:ext cx="3761862" cy="3055078"/>
          </a:xfrm>
        </p:spPr>
        <p:txBody>
          <a:bodyPr anchor="t">
            <a:normAutofit/>
          </a:bodyPr>
          <a:lstStyle>
            <a:lvl1pPr>
              <a:defRPr sz="44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p:nvPr>
        </p:nvSpPr>
        <p:spPr>
          <a:xfrm>
            <a:off x="5167424" y="533400"/>
            <a:ext cx="3794512" cy="5797237"/>
          </a:xfrm>
        </p:spPr>
        <p:txBody>
          <a:bodyPr anchor="ct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p:nvPr>
        </p:nvSpPr>
        <p:spPr>
          <a:xfrm>
            <a:off x="9531096" y="0"/>
            <a:ext cx="2660904" cy="3429000"/>
          </a:xfrm>
          <a:solidFill>
            <a:schemeClr val="accent2"/>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p:nvPr>
        </p:nvSpPr>
        <p:spPr>
          <a:xfrm>
            <a:off x="9531096" y="3383280"/>
            <a:ext cx="2660904" cy="3474720"/>
          </a:xfrm>
          <a:solidFill>
            <a:schemeClr val="accent2"/>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099851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a:normAutofit/>
          </a:bodyPr>
          <a:lstStyle>
            <a:lvl1pPr algn="l">
              <a:defRPr sz="4400"/>
            </a:lvl1pPr>
          </a:lstStyle>
          <a:p>
            <a:pPr algn="r"/>
            <a:r>
              <a:rPr lang="en-US"/>
              <a:t>Click to edit Master title style</a:t>
            </a:r>
            <a:endParaRPr lang="en-US"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943386"/>
          </a:xfrm>
        </p:spPr>
        <p:txBody>
          <a:bodyPr/>
          <a:lstStyle>
            <a:lvl1pPr>
              <a:buNone/>
              <a:defRPr/>
            </a:lvl1pPr>
          </a:lstStyle>
          <a:p>
            <a:pPr algn="r"/>
            <a:r>
              <a:rPr lang="en-US"/>
              <a:t>Click to edit Master subtitle style</a:t>
            </a:r>
            <a:endParaRPr lang="en-US"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16822"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0604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3919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r>
              <a:rPr lang="en-US"/>
              <a:t>2/7/20XX</a:t>
            </a:r>
            <a:endParaRPr lang="en-US" dirty="0"/>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005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693734" y="557304"/>
            <a:ext cx="5355265" cy="1625731"/>
          </a:xfrm>
        </p:spPr>
        <p:txBody>
          <a:bodyPr>
            <a:normAutofit/>
          </a:bodyPr>
          <a:lstStyle>
            <a:lvl1pPr>
              <a:defRPr sz="4400"/>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p>
            <a:r>
              <a:rPr lang="en-US"/>
              <a:t>Click icon to add picture</a:t>
            </a:r>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p:nvPr>
        </p:nvSpPr>
        <p:spPr>
          <a:xfrm>
            <a:off x="5693734" y="2183035"/>
            <a:ext cx="5355266" cy="4121845"/>
          </a:xfrm>
        </p:spPr>
        <p:txBody>
          <a:bodyPr anchor="ct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dirty="0"/>
              <a:t>Sample Footer Text</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555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975816"/>
            <a:ext cx="2979897" cy="1264340"/>
          </a:xfrm>
        </p:spPr>
        <p:txBody>
          <a:bodyPr anchor="b">
            <a:normAutofit/>
          </a:bodyPr>
          <a:lstStyle>
            <a:lvl1pPr>
              <a:buNone/>
              <a:defRPr/>
            </a:lvl1pPr>
          </a:lstStyle>
          <a:p>
            <a:pPr algn="l"/>
            <a:r>
              <a:rPr lang="en-US" sz="1600"/>
              <a:t>Click to edit Master subtitle style</a:t>
            </a:r>
            <a:endParaRPr lang="en-US"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a:noAutofit/>
          </a:bodyPr>
          <a:lstStyle/>
          <a:p>
            <a:r>
              <a:rPr lang="en-US"/>
              <a:t>Click icon to add picture</a:t>
            </a:r>
            <a:endParaRPr lang="en-US" dirty="0"/>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a:noAutofit/>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a:noAutofit/>
          </a:bodyPr>
          <a:lstStyle/>
          <a:p>
            <a:r>
              <a:rPr lang="en-US"/>
              <a:t>Click icon to add picture</a:t>
            </a:r>
            <a:endParaRPr lang="en-US" dirty="0"/>
          </a:p>
        </p:txBody>
      </p:sp>
      <p:sp>
        <p:nvSpPr>
          <p:cNvPr id="5" name="Title 4">
            <a:extLst>
              <a:ext uri="{FF2B5EF4-FFF2-40B4-BE49-F238E27FC236}">
                <a16:creationId xmlns:a16="http://schemas.microsoft.com/office/drawing/2014/main" id="{9FEE8AE0-4188-4CB6-8BFB-70E163ED7FA5}"/>
              </a:ext>
            </a:extLst>
          </p:cNvPr>
          <p:cNvSpPr>
            <a:spLocks noGrp="1"/>
          </p:cNvSpPr>
          <p:nvPr>
            <p:ph type="title"/>
          </p:nvPr>
        </p:nvSpPr>
        <p:spPr>
          <a:xfrm>
            <a:off x="969264" y="2679192"/>
            <a:ext cx="4946904" cy="3273552"/>
          </a:xfrm>
        </p:spPr>
        <p:txBody>
          <a:bodyPr>
            <a:normAutofit/>
          </a:bodyPr>
          <a:lstStyle>
            <a:lvl1pPr>
              <a:defRPr sz="4400"/>
            </a:lvl1pPr>
          </a:lstStyle>
          <a:p>
            <a:r>
              <a:rPr lang="en-US"/>
              <a:t>Click to edit Master title style</a:t>
            </a:r>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4024312"/>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1143000" y="2009775"/>
            <a:ext cx="9906000" cy="2649690"/>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en-US"/>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6" name="Rectangle 23">
            <a:extLst>
              <a:ext uri="{FF2B5EF4-FFF2-40B4-BE49-F238E27FC236}">
                <a16:creationId xmlns:a16="http://schemas.microsoft.com/office/drawing/2014/main" id="{08BDEDEF-6AC9-4ADF-B6AE-83CC82D2A7B7}"/>
              </a:ext>
              <a:ext uri="{C183D7F6-B498-43B3-948B-1728B52AA6E4}">
                <adec:decorative xmlns:adec="http://schemas.microsoft.com/office/drawing/2017/decorative" val="1"/>
              </a:ext>
            </a:extLst>
          </p:cNvPr>
          <p:cNvSpPr/>
          <p:nvPr userDrawn="1"/>
        </p:nvSpPr>
        <p:spPr>
          <a:xfrm rot="10800000">
            <a:off x="0" y="-5979"/>
            <a:ext cx="5111086" cy="687762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702995 w 6699211"/>
              <a:gd name="connsiteY0" fmla="*/ 56139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56139 h 6857998"/>
              <a:gd name="connsiteX0" fmla="*/ 2702995 w 6699211"/>
              <a:gd name="connsiteY0" fmla="*/ 29135 h 6830994"/>
              <a:gd name="connsiteX1" fmla="*/ 6681322 w 6699211"/>
              <a:gd name="connsiteY1" fmla="*/ 0 h 6830994"/>
              <a:gd name="connsiteX2" fmla="*/ 6699211 w 6699211"/>
              <a:gd name="connsiteY2" fmla="*/ 6830994 h 6830994"/>
              <a:gd name="connsiteX3" fmla="*/ 0 w 6699211"/>
              <a:gd name="connsiteY3" fmla="*/ 6817346 h 6830994"/>
              <a:gd name="connsiteX4" fmla="*/ 2702995 w 6699211"/>
              <a:gd name="connsiteY4" fmla="*/ 29135 h 6830994"/>
              <a:gd name="connsiteX0" fmla="*/ 2702995 w 6699211"/>
              <a:gd name="connsiteY0" fmla="*/ 2131 h 6803990"/>
              <a:gd name="connsiteX1" fmla="*/ 6699211 w 6699211"/>
              <a:gd name="connsiteY1" fmla="*/ 0 h 6803990"/>
              <a:gd name="connsiteX2" fmla="*/ 6699211 w 6699211"/>
              <a:gd name="connsiteY2" fmla="*/ 6803990 h 6803990"/>
              <a:gd name="connsiteX3" fmla="*/ 0 w 6699211"/>
              <a:gd name="connsiteY3" fmla="*/ 6790342 h 6803990"/>
              <a:gd name="connsiteX4" fmla="*/ 2702995 w 6699211"/>
              <a:gd name="connsiteY4" fmla="*/ 2131 h 680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03990">
                <a:moveTo>
                  <a:pt x="2702995" y="2131"/>
                </a:moveTo>
                <a:lnTo>
                  <a:pt x="6699211" y="0"/>
                </a:lnTo>
                <a:lnTo>
                  <a:pt x="6699211" y="6803990"/>
                </a:lnTo>
                <a:lnTo>
                  <a:pt x="0" y="6790342"/>
                </a:lnTo>
                <a:lnTo>
                  <a:pt x="2702995" y="213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0CB336-8515-4565-B747-B4EA83B435BD}"/>
              </a:ext>
            </a:extLst>
          </p:cNvPr>
          <p:cNvSpPr>
            <a:spLocks noGrp="1"/>
          </p:cNvSpPr>
          <p:nvPr>
            <p:ph type="title"/>
          </p:nvPr>
        </p:nvSpPr>
        <p:spPr>
          <a:xfrm>
            <a:off x="716280" y="680485"/>
            <a:ext cx="3393440" cy="2748515"/>
          </a:xfrm>
        </p:spPr>
        <p:txBody>
          <a:bodyPr anchor="t"/>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064F675D-D792-42C0-8961-D2D1D79CDAEB}"/>
              </a:ext>
              <a:ext uri="{C183D7F6-B498-43B3-948B-1728B52AA6E4}">
                <adec:decorative xmlns:adec="http://schemas.microsoft.com/office/drawing/2017/decorative" val="1"/>
              </a:ext>
            </a:extLst>
          </p:cNvPr>
          <p:cNvCxnSpPr>
            <a:cxnSpLocks/>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06D2EC4D-FD33-4925-B0A8-68C9818DB8E2}"/>
              </a:ext>
            </a:extLst>
          </p:cNvPr>
          <p:cNvSpPr>
            <a:spLocks noGrp="1"/>
          </p:cNvSpPr>
          <p:nvPr>
            <p:ph idx="1"/>
          </p:nvPr>
        </p:nvSpPr>
        <p:spPr>
          <a:xfrm>
            <a:off x="5175678" y="533399"/>
            <a:ext cx="3678762" cy="5771481"/>
          </a:xfrm>
        </p:spPr>
        <p:txBody>
          <a:bodyPr anchor="ctr">
            <a:normAutofit/>
          </a:bodyPr>
          <a:lstStyle/>
          <a:p>
            <a:pPr lvl="0"/>
            <a:r>
              <a:rPr lang="en-US"/>
              <a:t>Click to edit Master text styles</a:t>
            </a:r>
          </a:p>
        </p:txBody>
      </p:sp>
      <p:sp>
        <p:nvSpPr>
          <p:cNvPr id="14" name="Picture Placeholder 13">
            <a:extLst>
              <a:ext uri="{FF2B5EF4-FFF2-40B4-BE49-F238E27FC236}">
                <a16:creationId xmlns:a16="http://schemas.microsoft.com/office/drawing/2014/main" id="{FC7C9F55-A39F-4FB9-BEAD-745EA3E0A22E}"/>
              </a:ext>
            </a:extLst>
          </p:cNvPr>
          <p:cNvSpPr>
            <a:spLocks noGrp="1"/>
          </p:cNvSpPr>
          <p:nvPr>
            <p:ph type="pic" sz="quarter" idx="13"/>
          </p:nvPr>
        </p:nvSpPr>
        <p:spPr>
          <a:xfrm>
            <a:off x="9531096" y="0"/>
            <a:ext cx="2660904" cy="2322576"/>
          </a:xfrm>
          <a:solidFill>
            <a:schemeClr val="accent2"/>
          </a:solidFill>
        </p:spPr>
        <p:txBody>
          <a:bodyPr/>
          <a:lstStyle/>
          <a:p>
            <a:r>
              <a:rPr lang="en-US"/>
              <a:t>Click icon to add picture</a:t>
            </a:r>
            <a:endParaRPr lang="en-US" dirty="0"/>
          </a:p>
        </p:txBody>
      </p:sp>
      <p:sp>
        <p:nvSpPr>
          <p:cNvPr id="15" name="Picture Placeholder 13">
            <a:extLst>
              <a:ext uri="{FF2B5EF4-FFF2-40B4-BE49-F238E27FC236}">
                <a16:creationId xmlns:a16="http://schemas.microsoft.com/office/drawing/2014/main" id="{A480833B-6513-44B8-B08A-6FCB3911FEC8}"/>
              </a:ext>
            </a:extLst>
          </p:cNvPr>
          <p:cNvSpPr>
            <a:spLocks noGrp="1"/>
          </p:cNvSpPr>
          <p:nvPr>
            <p:ph type="pic" sz="quarter" idx="14"/>
          </p:nvPr>
        </p:nvSpPr>
        <p:spPr>
          <a:xfrm>
            <a:off x="9531096" y="2324100"/>
            <a:ext cx="2660904" cy="2322576"/>
          </a:xfrm>
          <a:solidFill>
            <a:schemeClr val="accent2"/>
          </a:solidFill>
        </p:spPr>
        <p:txBody>
          <a:bodyPr/>
          <a:lstStyle/>
          <a:p>
            <a:r>
              <a:rPr lang="en-US"/>
              <a:t>Click icon to add picture</a:t>
            </a:r>
            <a:endParaRPr lang="en-US" dirty="0"/>
          </a:p>
        </p:txBody>
      </p:sp>
      <p:sp>
        <p:nvSpPr>
          <p:cNvPr id="16" name="Picture Placeholder 13">
            <a:extLst>
              <a:ext uri="{FF2B5EF4-FFF2-40B4-BE49-F238E27FC236}">
                <a16:creationId xmlns:a16="http://schemas.microsoft.com/office/drawing/2014/main" id="{3BCCF25F-1246-4BAE-BAA2-FB33719CF555}"/>
              </a:ext>
            </a:extLst>
          </p:cNvPr>
          <p:cNvSpPr>
            <a:spLocks noGrp="1"/>
          </p:cNvSpPr>
          <p:nvPr>
            <p:ph type="pic" sz="quarter" idx="15"/>
          </p:nvPr>
        </p:nvSpPr>
        <p:spPr>
          <a:xfrm>
            <a:off x="9531096" y="4535424"/>
            <a:ext cx="2660904" cy="232257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267054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p:nvPr>
        </p:nvSpPr>
        <p:spPr>
          <a:xfrm>
            <a:off x="1143000" y="2350008"/>
            <a:ext cx="1965960" cy="1801368"/>
          </a:xfrm>
          <a:solidFill>
            <a:schemeClr val="accent2"/>
          </a:solidFill>
        </p:spPr>
        <p:txBody>
          <a:bodyPr/>
          <a:lstStyle/>
          <a:p>
            <a:r>
              <a:rPr lang="en-US"/>
              <a:t>Click icon to add picture</a:t>
            </a:r>
            <a:endParaRPr lang="en-US"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p:nvPr>
        </p:nvSpPr>
        <p:spPr>
          <a:xfrm>
            <a:off x="3784636" y="2350008"/>
            <a:ext cx="1965960" cy="1801368"/>
          </a:xfrm>
          <a:solidFill>
            <a:schemeClr val="accent2"/>
          </a:solidFill>
        </p:spPr>
        <p:txBody>
          <a:bodyPr/>
          <a:lstStyle/>
          <a:p>
            <a:r>
              <a:rPr lang="en-US"/>
              <a:t>Click icon to add picture</a:t>
            </a:r>
            <a:endParaRPr lang="en-US"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p:nvPr>
        </p:nvSpPr>
        <p:spPr>
          <a:xfrm>
            <a:off x="6437376" y="2350008"/>
            <a:ext cx="1965960" cy="1801368"/>
          </a:xfrm>
          <a:solidFill>
            <a:schemeClr val="accent2"/>
          </a:solidFill>
        </p:spPr>
        <p:txBody>
          <a:bodyPr/>
          <a:lstStyle/>
          <a:p>
            <a:r>
              <a:rPr lang="en-US"/>
              <a:t>Click icon to add picture</a:t>
            </a:r>
            <a:endParaRPr lang="en-US"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p:nvPr>
        </p:nvSpPr>
        <p:spPr>
          <a:xfrm>
            <a:off x="9089136" y="2350008"/>
            <a:ext cx="1965960" cy="1801368"/>
          </a:xfrm>
          <a:solidFill>
            <a:schemeClr val="accent2"/>
          </a:solidFill>
        </p:spPr>
        <p:txBody>
          <a:bodyPr/>
          <a:lstStyle/>
          <a:p>
            <a:r>
              <a:rPr lang="en-US"/>
              <a:t>Click icon to add picture</a:t>
            </a:r>
            <a:endParaRPr lang="en-US"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a:no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en-US"/>
              <a:t>2/7/20XX</a:t>
            </a:r>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2832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Timeli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a:xfrm>
            <a:off x="838200" y="1825625"/>
            <a:ext cx="10692810" cy="435133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en-US"/>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7621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r>
              <a:rPr lang="en-US"/>
              <a:t>2/7/20XX</a:t>
            </a:r>
            <a:endParaRPr lang="en-US" dirty="0"/>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dirty="0"/>
              <a:t>Sample Footer Text</a:t>
            </a: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79" r:id="rId7"/>
    <p:sldLayoutId id="2147483682" r:id="rId8"/>
    <p:sldLayoutId id="2147483687" r:id="rId9"/>
    <p:sldLayoutId id="2147483665" r:id="rId10"/>
    <p:sldLayoutId id="2147483683" r:id="rId11"/>
    <p:sldLayoutId id="2147483677" r:id="rId12"/>
    <p:sldLayoutId id="2147483678" r:id="rId13"/>
    <p:sldLayoutId id="2147483684" r:id="rId14"/>
    <p:sldLayoutId id="2147483661" r:id="rId15"/>
    <p:sldLayoutId id="2147483663" r:id="rId16"/>
    <p:sldLayoutId id="2147483664" r:id="rId17"/>
    <p:sldLayoutId id="2147483666" r:id="rId18"/>
    <p:sldLayoutId id="2147483667" r:id="rId19"/>
    <p:sldLayoutId id="2147483685" r:id="rId20"/>
    <p:sldLayoutId id="2147483668" r:id="rId21"/>
    <p:sldLayoutId id="2147483669" r:id="rId22"/>
  </p:sldLayoutIdLst>
  <p:hf hdr="0" dt="0"/>
  <p:txStyles>
    <p:titleStyle>
      <a:lvl1pPr algn="l" defTabSz="914400" rtl="0" eaLnBrk="1" latinLnBrk="0" hangingPunct="1">
        <a:lnSpc>
          <a:spcPct val="90000"/>
        </a:lnSpc>
        <a:spcBef>
          <a:spcPct val="0"/>
        </a:spcBef>
        <a:buNone/>
        <a:defRPr sz="32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ow angle view of buildings in a city">
            <a:extLst>
              <a:ext uri="{FF2B5EF4-FFF2-40B4-BE49-F238E27FC236}">
                <a16:creationId xmlns:a16="http://schemas.microsoft.com/office/drawing/2014/main" id="{3CF2725B-8BAD-4651-8A3F-80E7338713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2623279" y="0"/>
            <a:ext cx="9568721" cy="6858000"/>
          </a:xfrm>
        </p:spPr>
      </p:pic>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133815" y="1040001"/>
            <a:ext cx="3725507" cy="1368662"/>
          </a:xfrm>
        </p:spPr>
        <p:txBody>
          <a:bodyPr>
            <a:normAutofit/>
          </a:bodyPr>
          <a:lstStyle/>
          <a:p>
            <a:r>
              <a:rPr lang="en-US" sz="4400" dirty="0"/>
              <a:t>Breakeven Analysis</a:t>
            </a:r>
          </a:p>
        </p:txBody>
      </p:sp>
      <p:sp>
        <p:nvSpPr>
          <p:cNvPr id="3" name="Subtitle 2">
            <a:extLst>
              <a:ext uri="{FF2B5EF4-FFF2-40B4-BE49-F238E27FC236}">
                <a16:creationId xmlns:a16="http://schemas.microsoft.com/office/drawing/2014/main" id="{0A140D27-0E15-4434-A8B8-FC32761449B0}"/>
              </a:ext>
            </a:extLst>
          </p:cNvPr>
          <p:cNvSpPr>
            <a:spLocks noGrp="1"/>
          </p:cNvSpPr>
          <p:nvPr>
            <p:ph type="body" sz="quarter" idx="14"/>
          </p:nvPr>
        </p:nvSpPr>
        <p:spPr>
          <a:xfrm>
            <a:off x="490538" y="4240213"/>
            <a:ext cx="3497262" cy="1801812"/>
          </a:xfrm>
        </p:spPr>
        <p:txBody>
          <a:bodyPr/>
          <a:lstStyle/>
          <a:p>
            <a:r>
              <a:rPr lang="en-US" dirty="0"/>
              <a:t>Exploring Business</a:t>
            </a:r>
          </a:p>
          <a:p>
            <a:r>
              <a:rPr lang="en-US" dirty="0"/>
              <a:t>Chapter 10.6</a:t>
            </a:r>
          </a:p>
        </p:txBody>
      </p:sp>
    </p:spTree>
    <p:extLst>
      <p:ext uri="{BB962C8B-B14F-4D97-AF65-F5344CB8AC3E}">
        <p14:creationId xmlns:p14="http://schemas.microsoft.com/office/powerpoint/2010/main" val="17096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E47B2-677F-9939-DB26-F7DCE2171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7A62D-2747-5FCA-3135-4FE078D104AC}"/>
              </a:ext>
            </a:extLst>
          </p:cNvPr>
          <p:cNvSpPr>
            <a:spLocks noGrp="1"/>
          </p:cNvSpPr>
          <p:nvPr>
            <p:ph type="title"/>
          </p:nvPr>
        </p:nvSpPr>
        <p:spPr>
          <a:xfrm>
            <a:off x="5076855" y="277417"/>
            <a:ext cx="6936058" cy="959262"/>
          </a:xfrm>
        </p:spPr>
        <p:txBody>
          <a:bodyPr>
            <a:normAutofit/>
          </a:bodyPr>
          <a:lstStyle/>
          <a:p>
            <a:r>
              <a:rPr lang="en-US" dirty="0"/>
              <a:t>breakeven Analysis</a:t>
            </a:r>
          </a:p>
        </p:txBody>
      </p:sp>
      <p:pic>
        <p:nvPicPr>
          <p:cNvPr id="7" name="Picture Placeholder 6" descr="Aerial view of city buildings">
            <a:extLst>
              <a:ext uri="{FF2B5EF4-FFF2-40B4-BE49-F238E27FC236}">
                <a16:creationId xmlns:a16="http://schemas.microsoft.com/office/drawing/2014/main" id="{B523E556-0130-8B98-747D-F0B11C4767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 y="0"/>
            <a:ext cx="4742121" cy="3434316"/>
          </a:xfrm>
        </p:spPr>
      </p:pic>
      <p:pic>
        <p:nvPicPr>
          <p:cNvPr id="9" name="Picture Placeholder 8" descr="A picture containing blue glass buildings with reflection">
            <a:extLst>
              <a:ext uri="{FF2B5EF4-FFF2-40B4-BE49-F238E27FC236}">
                <a16:creationId xmlns:a16="http://schemas.microsoft.com/office/drawing/2014/main" id="{6555C0F3-E858-CD9D-B86A-9E0758F82CD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 y="3432620"/>
            <a:ext cx="5178056" cy="3425380"/>
          </a:xfrm>
        </p:spPr>
      </p:pic>
      <p:sp>
        <p:nvSpPr>
          <p:cNvPr id="3" name="Content Placeholder 2">
            <a:extLst>
              <a:ext uri="{FF2B5EF4-FFF2-40B4-BE49-F238E27FC236}">
                <a16:creationId xmlns:a16="http://schemas.microsoft.com/office/drawing/2014/main" id="{DA2D88DC-CD6C-58BF-44C4-09D9E9605979}"/>
              </a:ext>
            </a:extLst>
          </p:cNvPr>
          <p:cNvSpPr>
            <a:spLocks noGrp="1"/>
          </p:cNvSpPr>
          <p:nvPr>
            <p:ph idx="1"/>
          </p:nvPr>
        </p:nvSpPr>
        <p:spPr>
          <a:xfrm>
            <a:off x="5178051" y="2391383"/>
            <a:ext cx="6936058" cy="2648968"/>
          </a:xfrm>
        </p:spPr>
        <p:txBody>
          <a:bodyPr>
            <a:normAutofit/>
          </a:bodyPr>
          <a:lstStyle/>
          <a:p>
            <a:r>
              <a:rPr lang="en-US" dirty="0"/>
              <a:t>Break-even quantity = Fixed costs / (Sales price per unit – Variable cost per unit)</a:t>
            </a:r>
          </a:p>
          <a:p>
            <a:endParaRPr lang="en-US" dirty="0"/>
          </a:p>
          <a:p>
            <a:r>
              <a:rPr lang="en-US" dirty="0"/>
              <a:t>$10,000/($6-$0.50)=</a:t>
            </a:r>
            <a:r>
              <a:rPr lang="en-US" b="1" dirty="0"/>
              <a:t>1,819 cupcakes</a:t>
            </a:r>
          </a:p>
        </p:txBody>
      </p:sp>
      <p:sp>
        <p:nvSpPr>
          <p:cNvPr id="4" name="Content Placeholder 2">
            <a:extLst>
              <a:ext uri="{FF2B5EF4-FFF2-40B4-BE49-F238E27FC236}">
                <a16:creationId xmlns:a16="http://schemas.microsoft.com/office/drawing/2014/main" id="{836BBC07-B2D9-F652-36E2-A7FC16B2175C}"/>
              </a:ext>
            </a:extLst>
          </p:cNvPr>
          <p:cNvSpPr txBox="1">
            <a:spLocks/>
          </p:cNvSpPr>
          <p:nvPr/>
        </p:nvSpPr>
        <p:spPr>
          <a:xfrm>
            <a:off x="5178051" y="1158006"/>
            <a:ext cx="6834862" cy="150798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Beth’s breakeven point for her gourmet cupcake store?</a:t>
            </a:r>
          </a:p>
        </p:txBody>
      </p:sp>
    </p:spTree>
    <p:extLst>
      <p:ext uri="{BB962C8B-B14F-4D97-AF65-F5344CB8AC3E}">
        <p14:creationId xmlns:p14="http://schemas.microsoft.com/office/powerpoint/2010/main" val="162121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E3AE2-EA58-F83D-A53D-5590EE0226D9}"/>
            </a:ext>
          </a:extLst>
        </p:cNvPr>
        <p:cNvGrpSpPr/>
        <p:nvPr/>
      </p:nvGrpSpPr>
      <p:grpSpPr>
        <a:xfrm>
          <a:off x="0" y="0"/>
          <a:ext cx="0" cy="0"/>
          <a:chOff x="0" y="0"/>
          <a:chExt cx="0" cy="0"/>
        </a:xfrm>
      </p:grpSpPr>
      <p:pic>
        <p:nvPicPr>
          <p:cNvPr id="6" name="Picture Placeholder 5" descr="A low angle view of buildings in a city">
            <a:extLst>
              <a:ext uri="{FF2B5EF4-FFF2-40B4-BE49-F238E27FC236}">
                <a16:creationId xmlns:a16="http://schemas.microsoft.com/office/drawing/2014/main" id="{21A18946-94C2-3E47-80E2-2DF958A223C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2623279" y="0"/>
            <a:ext cx="9568721" cy="6858000"/>
          </a:xfrm>
        </p:spPr>
      </p:pic>
      <p:sp>
        <p:nvSpPr>
          <p:cNvPr id="3" name="Subtitle 2">
            <a:extLst>
              <a:ext uri="{FF2B5EF4-FFF2-40B4-BE49-F238E27FC236}">
                <a16:creationId xmlns:a16="http://schemas.microsoft.com/office/drawing/2014/main" id="{3E120589-24D5-4E4F-3705-A72768A05871}"/>
              </a:ext>
            </a:extLst>
          </p:cNvPr>
          <p:cNvSpPr>
            <a:spLocks noGrp="1"/>
          </p:cNvSpPr>
          <p:nvPr>
            <p:ph type="body" sz="quarter" idx="14"/>
          </p:nvPr>
        </p:nvSpPr>
        <p:spPr>
          <a:xfrm>
            <a:off x="490538" y="591015"/>
            <a:ext cx="3497262" cy="5451010"/>
          </a:xfrm>
        </p:spPr>
        <p:txBody>
          <a:bodyPr>
            <a:normAutofit/>
          </a:bodyPr>
          <a:lstStyle/>
          <a:p>
            <a:r>
              <a:rPr lang="en-US" sz="4000" dirty="0"/>
              <a:t>How can I apply this concept of breakeven analysis to my life or future plans?</a:t>
            </a:r>
          </a:p>
        </p:txBody>
      </p:sp>
    </p:spTree>
    <p:extLst>
      <p:ext uri="{BB962C8B-B14F-4D97-AF65-F5344CB8AC3E}">
        <p14:creationId xmlns:p14="http://schemas.microsoft.com/office/powerpoint/2010/main" val="195872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CC0E-A445-3E91-CEA8-CA80F7B798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E4020C6-699A-48D0-549B-67CB0BE7D360}"/>
              </a:ext>
            </a:extLst>
          </p:cNvPr>
          <p:cNvSpPr>
            <a:spLocks noGrp="1"/>
          </p:cNvSpPr>
          <p:nvPr>
            <p:ph type="ctrTitle"/>
          </p:nvPr>
        </p:nvSpPr>
        <p:spPr>
          <a:xfrm>
            <a:off x="4601560" y="211874"/>
            <a:ext cx="6624991" cy="2364285"/>
          </a:xfrm>
        </p:spPr>
        <p:txBody>
          <a:bodyPr/>
          <a:lstStyle/>
          <a:p>
            <a:r>
              <a:rPr lang="en-US" dirty="0"/>
              <a:t>Learning targets</a:t>
            </a:r>
          </a:p>
        </p:txBody>
      </p:sp>
      <p:sp>
        <p:nvSpPr>
          <p:cNvPr id="6" name="Subtitle 5">
            <a:extLst>
              <a:ext uri="{FF2B5EF4-FFF2-40B4-BE49-F238E27FC236}">
                <a16:creationId xmlns:a16="http://schemas.microsoft.com/office/drawing/2014/main" id="{5419B702-612C-E737-73CF-2FC131A3A9CC}"/>
              </a:ext>
            </a:extLst>
          </p:cNvPr>
          <p:cNvSpPr>
            <a:spLocks noGrp="1"/>
          </p:cNvSpPr>
          <p:nvPr>
            <p:ph type="subTitle" idx="1"/>
          </p:nvPr>
        </p:nvSpPr>
        <p:spPr>
          <a:xfrm>
            <a:off x="5072638" y="2040673"/>
            <a:ext cx="6624991" cy="4605453"/>
          </a:xfrm>
        </p:spPr>
        <p:txBody>
          <a:bodyPr>
            <a:normAutofit fontScale="77500" lnSpcReduction="20000"/>
          </a:bodyPr>
          <a:lstStyle/>
          <a:p>
            <a:pPr marL="342900" indent="-342900">
              <a:buFont typeface="Arial" panose="020B0604020202020204" pitchFamily="34" charset="0"/>
              <a:buChar char="•"/>
            </a:pPr>
            <a:r>
              <a:rPr lang="en-US" sz="4000" dirty="0"/>
              <a:t>I understand that breakeven analysis is a method of determining the level of sales at which the company will break even (have no profit or loss).</a:t>
            </a:r>
          </a:p>
          <a:p>
            <a:pPr marL="342900" indent="-342900">
              <a:buFont typeface="Arial" panose="020B0604020202020204" pitchFamily="34" charset="0"/>
              <a:buChar char="•"/>
            </a:pPr>
            <a:r>
              <a:rPr lang="en-US" sz="4000" dirty="0"/>
              <a:t>I can define the following: fixed costs, variable costs, and contribution margin per unit.</a:t>
            </a:r>
          </a:p>
          <a:p>
            <a:pPr marL="342900" indent="-342900">
              <a:buFont typeface="Arial" panose="020B0604020202020204" pitchFamily="34" charset="0"/>
              <a:buChar char="•"/>
            </a:pPr>
            <a:r>
              <a:rPr lang="en-US" sz="4000" dirty="0"/>
              <a:t>I can calculate the breakeven point in units with this formula: fixed costs divided by contribution margin per unit (selling price per unit less variable cost per unit).</a:t>
            </a:r>
          </a:p>
        </p:txBody>
      </p:sp>
      <p:pic>
        <p:nvPicPr>
          <p:cNvPr id="9" name="Picture Placeholder 8" descr="A picture containing blue glass buildings with reflection">
            <a:extLst>
              <a:ext uri="{FF2B5EF4-FFF2-40B4-BE49-F238E27FC236}">
                <a16:creationId xmlns:a16="http://schemas.microsoft.com/office/drawing/2014/main" id="{4852B839-EAD2-EAA7-D157-500D59CA672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6822" y="0"/>
            <a:ext cx="4811317" cy="6857998"/>
          </a:xfrm>
        </p:spPr>
      </p:pic>
    </p:spTree>
    <p:extLst>
      <p:ext uri="{BB962C8B-B14F-4D97-AF65-F5344CB8AC3E}">
        <p14:creationId xmlns:p14="http://schemas.microsoft.com/office/powerpoint/2010/main" val="172984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8101-4ED5-4D91-9EFA-B0E7C1EA6E26}"/>
              </a:ext>
            </a:extLst>
          </p:cNvPr>
          <p:cNvSpPr>
            <a:spLocks noGrp="1"/>
          </p:cNvSpPr>
          <p:nvPr>
            <p:ph type="title"/>
          </p:nvPr>
        </p:nvSpPr>
        <p:spPr>
          <a:xfrm>
            <a:off x="612425" y="402274"/>
            <a:ext cx="4946904" cy="3273552"/>
          </a:xfrm>
        </p:spPr>
        <p:txBody>
          <a:bodyPr/>
          <a:lstStyle/>
          <a:p>
            <a:r>
              <a:rPr lang="en-US" dirty="0"/>
              <a:t>Breakeven analysis</a:t>
            </a:r>
          </a:p>
        </p:txBody>
      </p:sp>
      <p:sp>
        <p:nvSpPr>
          <p:cNvPr id="3" name="Subtitle 2">
            <a:extLst>
              <a:ext uri="{FF2B5EF4-FFF2-40B4-BE49-F238E27FC236}">
                <a16:creationId xmlns:a16="http://schemas.microsoft.com/office/drawing/2014/main" id="{B7D98F09-AA82-4443-B901-71F5DF765C10}"/>
              </a:ext>
            </a:extLst>
          </p:cNvPr>
          <p:cNvSpPr>
            <a:spLocks noGrp="1"/>
          </p:cNvSpPr>
          <p:nvPr>
            <p:ph type="subTitle" idx="1"/>
          </p:nvPr>
        </p:nvSpPr>
        <p:spPr>
          <a:xfrm>
            <a:off x="463889" y="2903646"/>
            <a:ext cx="5488806" cy="1544360"/>
          </a:xfrm>
        </p:spPr>
        <p:txBody>
          <a:bodyPr>
            <a:normAutofit/>
          </a:bodyPr>
          <a:lstStyle/>
          <a:p>
            <a:pPr indent="0"/>
            <a:r>
              <a:rPr lang="en-US" dirty="0"/>
              <a:t>a method of determining the level of sales at which the company will break even (have no profit or loss)</a:t>
            </a:r>
          </a:p>
        </p:txBody>
      </p:sp>
      <p:pic>
        <p:nvPicPr>
          <p:cNvPr id="8" name="Picture Placeholder 7" descr="View of city buildings over the water from a track">
            <a:extLst>
              <a:ext uri="{FF2B5EF4-FFF2-40B4-BE49-F238E27FC236}">
                <a16:creationId xmlns:a16="http://schemas.microsoft.com/office/drawing/2014/main" id="{5A5996C8-9A00-4071-B24A-D1B22DDFAD6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208292" y="3"/>
            <a:ext cx="8997356" cy="4581079"/>
          </a:xfrm>
        </p:spPr>
      </p:pic>
      <p:pic>
        <p:nvPicPr>
          <p:cNvPr id="10" name="Picture Placeholder 9" descr="View of city buildings over the water">
            <a:extLst>
              <a:ext uri="{FF2B5EF4-FFF2-40B4-BE49-F238E27FC236}">
                <a16:creationId xmlns:a16="http://schemas.microsoft.com/office/drawing/2014/main" id="{C2C517CC-DCFE-4E86-A4E5-F5BFD7BF69FF}"/>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7243070" y="883420"/>
            <a:ext cx="4948931" cy="5974580"/>
          </a:xfrm>
        </p:spPr>
      </p:pic>
      <p:pic>
        <p:nvPicPr>
          <p:cNvPr id="12" name="Picture Placeholder 11" descr="A picture containing glass buildings with reflection">
            <a:extLst>
              <a:ext uri="{FF2B5EF4-FFF2-40B4-BE49-F238E27FC236}">
                <a16:creationId xmlns:a16="http://schemas.microsoft.com/office/drawing/2014/main" id="{90D6ECDF-A0E4-4308-967E-8BAC3E85A4B7}"/>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4234997" y="4574265"/>
            <a:ext cx="5074516" cy="2298983"/>
          </a:xfrm>
        </p:spPr>
      </p:pic>
    </p:spTree>
    <p:extLst>
      <p:ext uri="{BB962C8B-B14F-4D97-AF65-F5344CB8AC3E}">
        <p14:creationId xmlns:p14="http://schemas.microsoft.com/office/powerpoint/2010/main" val="387156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2718-615D-445E-861C-ADF040C4B2A4}"/>
              </a:ext>
            </a:extLst>
          </p:cNvPr>
          <p:cNvSpPr>
            <a:spLocks noGrp="1"/>
          </p:cNvSpPr>
          <p:nvPr>
            <p:ph type="title"/>
          </p:nvPr>
        </p:nvSpPr>
        <p:spPr>
          <a:xfrm>
            <a:off x="4966446" y="704715"/>
            <a:ext cx="6238688" cy="1382233"/>
          </a:xfrm>
        </p:spPr>
        <p:txBody>
          <a:bodyPr/>
          <a:lstStyle/>
          <a:p>
            <a:r>
              <a:rPr lang="en-US" dirty="0"/>
              <a:t>Fixed costs</a:t>
            </a:r>
          </a:p>
        </p:txBody>
      </p:sp>
      <p:pic>
        <p:nvPicPr>
          <p:cNvPr id="6" name="Picture Placeholder 5" descr="A view of a bridge from below">
            <a:extLst>
              <a:ext uri="{FF2B5EF4-FFF2-40B4-BE49-F238E27FC236}">
                <a16:creationId xmlns:a16="http://schemas.microsoft.com/office/drawing/2014/main" id="{610B39E1-AAA7-4199-8B7C-D12DD364E6D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7444"/>
            <a:ext cx="4966447" cy="6846394"/>
          </a:xfrm>
        </p:spPr>
      </p:pic>
      <p:sp>
        <p:nvSpPr>
          <p:cNvPr id="35" name="Footer Placeholder 2">
            <a:extLst>
              <a:ext uri="{FF2B5EF4-FFF2-40B4-BE49-F238E27FC236}">
                <a16:creationId xmlns:a16="http://schemas.microsoft.com/office/drawing/2014/main" id="{B7DBC9F7-37C7-4A2D-ACBC-EBDA35886D84}"/>
              </a:ext>
            </a:extLst>
          </p:cNvPr>
          <p:cNvSpPr>
            <a:spLocks noGrp="1"/>
          </p:cNvSpPr>
          <p:nvPr>
            <p:ph type="ftr" sz="quarter" idx="11"/>
          </p:nvPr>
        </p:nvSpPr>
        <p:spPr>
          <a:xfrm>
            <a:off x="154429" y="6398878"/>
            <a:ext cx="4497315" cy="365125"/>
          </a:xfrm>
        </p:spPr>
        <p:txBody>
          <a:bodyPr/>
          <a:lstStyle>
            <a:lvl1pPr>
              <a:defRPr>
                <a:solidFill>
                  <a:schemeClr val="bg1"/>
                </a:solidFill>
              </a:defRPr>
            </a:lvl1pPr>
          </a:lstStyle>
          <a:p>
            <a:r>
              <a:rPr lang="en-US" dirty="0"/>
              <a:t>Sample Footer Text</a:t>
            </a:r>
          </a:p>
        </p:txBody>
      </p:sp>
      <p:sp>
        <p:nvSpPr>
          <p:cNvPr id="3" name="Content Placeholder 2">
            <a:extLst>
              <a:ext uri="{FF2B5EF4-FFF2-40B4-BE49-F238E27FC236}">
                <a16:creationId xmlns:a16="http://schemas.microsoft.com/office/drawing/2014/main" id="{7137E6E0-B242-46D9-ABE6-B318CABC4509}"/>
              </a:ext>
            </a:extLst>
          </p:cNvPr>
          <p:cNvSpPr>
            <a:spLocks noGrp="1"/>
          </p:cNvSpPr>
          <p:nvPr>
            <p:ph idx="1"/>
          </p:nvPr>
        </p:nvSpPr>
        <p:spPr>
          <a:xfrm>
            <a:off x="4966447" y="1689735"/>
            <a:ext cx="6764636" cy="831544"/>
          </a:xfrm>
        </p:spPr>
        <p:txBody>
          <a:bodyPr/>
          <a:lstStyle/>
          <a:p>
            <a:pPr indent="0"/>
            <a:r>
              <a:rPr lang="en-US" dirty="0"/>
              <a:t>costs that don’t change when the amount of goods sold changes</a:t>
            </a:r>
          </a:p>
        </p:txBody>
      </p:sp>
      <p:sp>
        <p:nvSpPr>
          <p:cNvPr id="9" name="Slide Number Placeholder 8">
            <a:extLst>
              <a:ext uri="{FF2B5EF4-FFF2-40B4-BE49-F238E27FC236}">
                <a16:creationId xmlns:a16="http://schemas.microsoft.com/office/drawing/2014/main" id="{219C547C-C2F1-493E-9B64-E089F9DBC6A3}"/>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4</a:t>
            </a:fld>
            <a:endParaRPr lang="en-US" dirty="0"/>
          </a:p>
        </p:txBody>
      </p:sp>
      <p:sp>
        <p:nvSpPr>
          <p:cNvPr id="4" name="Title 1">
            <a:extLst>
              <a:ext uri="{FF2B5EF4-FFF2-40B4-BE49-F238E27FC236}">
                <a16:creationId xmlns:a16="http://schemas.microsoft.com/office/drawing/2014/main" id="{82754775-8C3C-A714-4084-0AF4BF5F0ABD}"/>
              </a:ext>
            </a:extLst>
          </p:cNvPr>
          <p:cNvSpPr txBox="1">
            <a:spLocks/>
          </p:cNvSpPr>
          <p:nvPr/>
        </p:nvSpPr>
        <p:spPr>
          <a:xfrm>
            <a:off x="4966446" y="2631284"/>
            <a:ext cx="6238688" cy="1382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en-US" dirty="0"/>
              <a:t>Variable costs</a:t>
            </a:r>
          </a:p>
        </p:txBody>
      </p:sp>
      <p:sp>
        <p:nvSpPr>
          <p:cNvPr id="5" name="Content Placeholder 2">
            <a:extLst>
              <a:ext uri="{FF2B5EF4-FFF2-40B4-BE49-F238E27FC236}">
                <a16:creationId xmlns:a16="http://schemas.microsoft.com/office/drawing/2014/main" id="{3D45B45E-553C-31CB-7146-BC369A811DFD}"/>
              </a:ext>
            </a:extLst>
          </p:cNvPr>
          <p:cNvSpPr txBox="1">
            <a:spLocks/>
          </p:cNvSpPr>
          <p:nvPr/>
        </p:nvSpPr>
        <p:spPr>
          <a:xfrm>
            <a:off x="5047264" y="3633501"/>
            <a:ext cx="6764636" cy="83154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dirty="0"/>
              <a:t>costs that vary, in total, as the quantity of goods sold changes but stay constant on a per-unit basis</a:t>
            </a:r>
          </a:p>
        </p:txBody>
      </p:sp>
      <p:sp>
        <p:nvSpPr>
          <p:cNvPr id="7" name="Content Placeholder 2">
            <a:extLst>
              <a:ext uri="{FF2B5EF4-FFF2-40B4-BE49-F238E27FC236}">
                <a16:creationId xmlns:a16="http://schemas.microsoft.com/office/drawing/2014/main" id="{44AEB06A-FAA8-4522-9D59-A3A28C31C9BB}"/>
              </a:ext>
            </a:extLst>
          </p:cNvPr>
          <p:cNvSpPr txBox="1">
            <a:spLocks/>
          </p:cNvSpPr>
          <p:nvPr/>
        </p:nvSpPr>
        <p:spPr>
          <a:xfrm>
            <a:off x="5146159" y="5464014"/>
            <a:ext cx="6764636" cy="83154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dirty="0"/>
              <a:t>excess revenue per unit over the variable cost per unit</a:t>
            </a:r>
          </a:p>
        </p:txBody>
      </p:sp>
      <p:sp>
        <p:nvSpPr>
          <p:cNvPr id="8" name="Title 1">
            <a:extLst>
              <a:ext uri="{FF2B5EF4-FFF2-40B4-BE49-F238E27FC236}">
                <a16:creationId xmlns:a16="http://schemas.microsoft.com/office/drawing/2014/main" id="{A7DE7A91-00EB-E716-7565-B2A3E7CE880F}"/>
              </a:ext>
            </a:extLst>
          </p:cNvPr>
          <p:cNvSpPr txBox="1">
            <a:spLocks/>
          </p:cNvSpPr>
          <p:nvPr/>
        </p:nvSpPr>
        <p:spPr>
          <a:xfrm>
            <a:off x="4966446" y="4470603"/>
            <a:ext cx="7225553" cy="1382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a:lstStyle>
          <a:p>
            <a:r>
              <a:rPr lang="en-US" dirty="0"/>
              <a:t>Contribution margin</a:t>
            </a:r>
          </a:p>
        </p:txBody>
      </p:sp>
    </p:spTree>
    <p:extLst>
      <p:ext uri="{BB962C8B-B14F-4D97-AF65-F5344CB8AC3E}">
        <p14:creationId xmlns:p14="http://schemas.microsoft.com/office/powerpoint/2010/main" val="304307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E37-3C95-4E35-8624-CC190CC12235}"/>
              </a:ext>
            </a:extLst>
          </p:cNvPr>
          <p:cNvSpPr>
            <a:spLocks noGrp="1"/>
          </p:cNvSpPr>
          <p:nvPr>
            <p:ph type="title"/>
          </p:nvPr>
        </p:nvSpPr>
        <p:spPr>
          <a:xfrm>
            <a:off x="167528" y="186961"/>
            <a:ext cx="8987623" cy="802581"/>
          </a:xfrm>
        </p:spPr>
        <p:txBody>
          <a:bodyPr>
            <a:normAutofit fontScale="90000"/>
          </a:bodyPr>
          <a:lstStyle/>
          <a:p>
            <a:r>
              <a:rPr lang="en-US" dirty="0"/>
              <a:t>Calculate Breakeven Point</a:t>
            </a:r>
          </a:p>
        </p:txBody>
      </p:sp>
      <p:sp>
        <p:nvSpPr>
          <p:cNvPr id="3" name="Content Placeholder 2">
            <a:extLst>
              <a:ext uri="{FF2B5EF4-FFF2-40B4-BE49-F238E27FC236}">
                <a16:creationId xmlns:a16="http://schemas.microsoft.com/office/drawing/2014/main" id="{CF816715-277D-4042-B401-03CD007D7CDB}"/>
              </a:ext>
            </a:extLst>
          </p:cNvPr>
          <p:cNvSpPr>
            <a:spLocks noGrp="1"/>
          </p:cNvSpPr>
          <p:nvPr>
            <p:ph idx="1"/>
          </p:nvPr>
        </p:nvSpPr>
        <p:spPr>
          <a:xfrm>
            <a:off x="81258" y="588251"/>
            <a:ext cx="4724919" cy="2127865"/>
          </a:xfrm>
        </p:spPr>
        <p:txBody>
          <a:bodyPr>
            <a:normAutofit/>
          </a:bodyPr>
          <a:lstStyle/>
          <a:p>
            <a:pPr indent="0"/>
            <a:r>
              <a:rPr lang="en-US" dirty="0"/>
              <a:t>You’re thinking of starting your own dog grooming business. You have prepared the following cost estimates for your first year of operations.</a:t>
            </a:r>
          </a:p>
        </p:txBody>
      </p:sp>
      <p:pic>
        <p:nvPicPr>
          <p:cNvPr id="7" name="Picture Placeholder 6" descr="View of city buildings over the water">
            <a:extLst>
              <a:ext uri="{FF2B5EF4-FFF2-40B4-BE49-F238E27FC236}">
                <a16:creationId xmlns:a16="http://schemas.microsoft.com/office/drawing/2014/main" id="{4C61771D-5836-4E5C-A19A-3F15641B879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9531096" y="0"/>
            <a:ext cx="2660904" cy="3429000"/>
          </a:xfrm>
        </p:spPr>
      </p:pic>
      <p:pic>
        <p:nvPicPr>
          <p:cNvPr id="9" name="Picture Placeholder 8" descr="Background Graphic with lights">
            <a:extLst>
              <a:ext uri="{FF2B5EF4-FFF2-40B4-BE49-F238E27FC236}">
                <a16:creationId xmlns:a16="http://schemas.microsoft.com/office/drawing/2014/main" id="{51C83C9C-B18C-4D14-8539-EBB0422AB0F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9531096" y="3383280"/>
            <a:ext cx="2660904" cy="3474720"/>
          </a:xfrm>
        </p:spPr>
      </p:pic>
      <p:graphicFrame>
        <p:nvGraphicFramePr>
          <p:cNvPr id="6" name="Table 5">
            <a:extLst>
              <a:ext uri="{FF2B5EF4-FFF2-40B4-BE49-F238E27FC236}">
                <a16:creationId xmlns:a16="http://schemas.microsoft.com/office/drawing/2014/main" id="{C859D862-214B-9D79-F88D-6EF495C049A1}"/>
              </a:ext>
            </a:extLst>
          </p:cNvPr>
          <p:cNvGraphicFramePr>
            <a:graphicFrameLocks noGrp="1"/>
          </p:cNvGraphicFramePr>
          <p:nvPr>
            <p:extLst>
              <p:ext uri="{D42A27DB-BD31-4B8C-83A1-F6EECF244321}">
                <p14:modId xmlns:p14="http://schemas.microsoft.com/office/powerpoint/2010/main" val="2398564961"/>
              </p:ext>
            </p:extLst>
          </p:nvPr>
        </p:nvGraphicFramePr>
        <p:xfrm>
          <a:off x="4937462" y="989542"/>
          <a:ext cx="4454914" cy="1866375"/>
        </p:xfrm>
        <a:graphic>
          <a:graphicData uri="http://schemas.openxmlformats.org/drawingml/2006/table">
            <a:tbl>
              <a:tblPr/>
              <a:tblGrid>
                <a:gridCol w="2227457">
                  <a:extLst>
                    <a:ext uri="{9D8B030D-6E8A-4147-A177-3AD203B41FA5}">
                      <a16:colId xmlns:a16="http://schemas.microsoft.com/office/drawing/2014/main" val="2048323714"/>
                    </a:ext>
                  </a:extLst>
                </a:gridCol>
                <a:gridCol w="2227457">
                  <a:extLst>
                    <a:ext uri="{9D8B030D-6E8A-4147-A177-3AD203B41FA5}">
                      <a16:colId xmlns:a16="http://schemas.microsoft.com/office/drawing/2014/main" val="2128767632"/>
                    </a:ext>
                  </a:extLst>
                </a:gridCol>
              </a:tblGrid>
              <a:tr h="373275">
                <a:tc gridSpan="2">
                  <a:txBody>
                    <a:bodyPr/>
                    <a:lstStyle/>
                    <a:p>
                      <a:pPr algn="l" fontAlgn="ctr"/>
                      <a:r>
                        <a:rPr lang="en-US" dirty="0">
                          <a:effectLst/>
                        </a:rPr>
                        <a:t>Fixed Costs</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7E7E7"/>
                    </a:solidFill>
                  </a:tcPr>
                </a:tc>
                <a:tc hMerge="1">
                  <a:txBody>
                    <a:bodyPr/>
                    <a:lstStyle/>
                    <a:p>
                      <a:endParaRPr lang="en-US"/>
                    </a:p>
                  </a:txBody>
                  <a:tcPr/>
                </a:tc>
                <a:extLst>
                  <a:ext uri="{0D108BD9-81ED-4DB2-BD59-A6C34878D82A}">
                    <a16:rowId xmlns:a16="http://schemas.microsoft.com/office/drawing/2014/main" val="96423048"/>
                  </a:ext>
                </a:extLst>
              </a:tr>
              <a:tr h="373275">
                <a:tc>
                  <a:txBody>
                    <a:bodyPr/>
                    <a:lstStyle/>
                    <a:p>
                      <a:pPr algn="l" fontAlgn="ctr"/>
                      <a:r>
                        <a:rPr lang="en-US" dirty="0">
                          <a:effectLst/>
                        </a:rPr>
                        <a:t>Salaries</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dirty="0">
                          <a:effectLst/>
                        </a:rPr>
                        <a:t>$105,000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1430052988"/>
                  </a:ext>
                </a:extLst>
              </a:tr>
              <a:tr h="373275">
                <a:tc>
                  <a:txBody>
                    <a:bodyPr/>
                    <a:lstStyle/>
                    <a:p>
                      <a:pPr algn="l" fontAlgn="ctr"/>
                      <a:r>
                        <a:rPr lang="en-US" dirty="0">
                          <a:effectLst/>
                        </a:rPr>
                        <a:t>Rent and utilities</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a:effectLst/>
                        </a:rPr>
                        <a:t>$36,000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1454454279"/>
                  </a:ext>
                </a:extLst>
              </a:tr>
              <a:tr h="373275">
                <a:tc>
                  <a:txBody>
                    <a:bodyPr/>
                    <a:lstStyle/>
                    <a:p>
                      <a:pPr algn="l" fontAlgn="ctr"/>
                      <a:r>
                        <a:rPr lang="en-US" dirty="0">
                          <a:effectLst/>
                        </a:rPr>
                        <a:t>Advertising</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a:effectLst/>
                        </a:rPr>
                        <a:t>$2,000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2183899928"/>
                  </a:ext>
                </a:extLst>
              </a:tr>
              <a:tr h="373275">
                <a:tc>
                  <a:txBody>
                    <a:bodyPr/>
                    <a:lstStyle/>
                    <a:p>
                      <a:pPr algn="l" fontAlgn="ctr"/>
                      <a:r>
                        <a:rPr lang="en-US">
                          <a:effectLst/>
                        </a:rPr>
                        <a:t>Equipment</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dirty="0">
                          <a:effectLst/>
                        </a:rPr>
                        <a:t>$3,000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2438316712"/>
                  </a:ext>
                </a:extLst>
              </a:tr>
            </a:tbl>
          </a:graphicData>
        </a:graphic>
      </p:graphicFrame>
      <p:graphicFrame>
        <p:nvGraphicFramePr>
          <p:cNvPr id="8" name="Table 7">
            <a:extLst>
              <a:ext uri="{FF2B5EF4-FFF2-40B4-BE49-F238E27FC236}">
                <a16:creationId xmlns:a16="http://schemas.microsoft.com/office/drawing/2014/main" id="{F9A73F06-CDAB-569B-ACF1-F4D9650F29FF}"/>
              </a:ext>
            </a:extLst>
          </p:cNvPr>
          <p:cNvGraphicFramePr>
            <a:graphicFrameLocks noGrp="1"/>
          </p:cNvGraphicFramePr>
          <p:nvPr>
            <p:extLst>
              <p:ext uri="{D42A27DB-BD31-4B8C-83A1-F6EECF244321}">
                <p14:modId xmlns:p14="http://schemas.microsoft.com/office/powerpoint/2010/main" val="1995225273"/>
              </p:ext>
            </p:extLst>
          </p:nvPr>
        </p:nvGraphicFramePr>
        <p:xfrm>
          <a:off x="4937462" y="2974590"/>
          <a:ext cx="4472218" cy="2194560"/>
        </p:xfrm>
        <a:graphic>
          <a:graphicData uri="http://schemas.openxmlformats.org/drawingml/2006/table">
            <a:tbl>
              <a:tblPr/>
              <a:tblGrid>
                <a:gridCol w="2236109">
                  <a:extLst>
                    <a:ext uri="{9D8B030D-6E8A-4147-A177-3AD203B41FA5}">
                      <a16:colId xmlns:a16="http://schemas.microsoft.com/office/drawing/2014/main" val="1658873"/>
                    </a:ext>
                  </a:extLst>
                </a:gridCol>
                <a:gridCol w="2236109">
                  <a:extLst>
                    <a:ext uri="{9D8B030D-6E8A-4147-A177-3AD203B41FA5}">
                      <a16:colId xmlns:a16="http://schemas.microsoft.com/office/drawing/2014/main" val="3518529830"/>
                    </a:ext>
                  </a:extLst>
                </a:gridCol>
              </a:tblGrid>
              <a:tr h="331563">
                <a:tc gridSpan="2">
                  <a:txBody>
                    <a:bodyPr/>
                    <a:lstStyle/>
                    <a:p>
                      <a:pPr algn="l" fontAlgn="ctr"/>
                      <a:r>
                        <a:rPr lang="en-US">
                          <a:effectLst/>
                        </a:rPr>
                        <a:t>Variable Cost per Dog</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7E7E7"/>
                    </a:solidFill>
                  </a:tcPr>
                </a:tc>
                <a:tc hMerge="1">
                  <a:txBody>
                    <a:bodyPr/>
                    <a:lstStyle/>
                    <a:p>
                      <a:endParaRPr lang="en-US"/>
                    </a:p>
                  </a:txBody>
                  <a:tcPr/>
                </a:tc>
                <a:extLst>
                  <a:ext uri="{0D108BD9-81ED-4DB2-BD59-A6C34878D82A}">
                    <a16:rowId xmlns:a16="http://schemas.microsoft.com/office/drawing/2014/main" val="2526836051"/>
                  </a:ext>
                </a:extLst>
              </a:tr>
              <a:tr h="331563">
                <a:tc>
                  <a:txBody>
                    <a:bodyPr/>
                    <a:lstStyle/>
                    <a:p>
                      <a:pPr algn="l" fontAlgn="ctr"/>
                      <a:r>
                        <a:rPr lang="en-US" dirty="0">
                          <a:effectLst/>
                        </a:rPr>
                        <a:t>Shampoo</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dirty="0">
                          <a:effectLst/>
                        </a:rPr>
                        <a:t>$2.00</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185884775"/>
                  </a:ext>
                </a:extLst>
              </a:tr>
              <a:tr h="331563">
                <a:tc>
                  <a:txBody>
                    <a:bodyPr/>
                    <a:lstStyle/>
                    <a:p>
                      <a:pPr algn="l" fontAlgn="ctr"/>
                      <a:r>
                        <a:rPr lang="en-US">
                          <a:effectLst/>
                        </a:rPr>
                        <a:t>Coat conditioner</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dirty="0">
                          <a:effectLst/>
                        </a:rPr>
                        <a:t>$1.50</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180020710"/>
                  </a:ext>
                </a:extLst>
              </a:tr>
              <a:tr h="331563">
                <a:tc>
                  <a:txBody>
                    <a:bodyPr/>
                    <a:lstStyle/>
                    <a:p>
                      <a:pPr algn="l" fontAlgn="ctr"/>
                      <a:r>
                        <a:rPr lang="en-US">
                          <a:effectLst/>
                        </a:rPr>
                        <a:t>Pet cologne</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a:effectLst/>
                        </a:rPr>
                        <a:t>$0.75</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280333594"/>
                  </a:ext>
                </a:extLst>
              </a:tr>
              <a:tr h="331563">
                <a:tc>
                  <a:txBody>
                    <a:bodyPr/>
                    <a:lstStyle/>
                    <a:p>
                      <a:pPr algn="l" fontAlgn="ctr"/>
                      <a:r>
                        <a:rPr lang="en-US">
                          <a:effectLst/>
                        </a:rPr>
                        <a:t>Dog treats</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a:effectLst/>
                        </a:rPr>
                        <a:t>$1.25</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954478249"/>
                  </a:ext>
                </a:extLst>
              </a:tr>
              <a:tr h="331563">
                <a:tc>
                  <a:txBody>
                    <a:bodyPr/>
                    <a:lstStyle/>
                    <a:p>
                      <a:pPr algn="l" fontAlgn="ctr"/>
                      <a:r>
                        <a:rPr lang="en-US">
                          <a:effectLst/>
                        </a:rPr>
                        <a:t>Hair ribbons</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dirty="0">
                          <a:effectLst/>
                        </a:rPr>
                        <a:t>$0.50</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579867525"/>
                  </a:ext>
                </a:extLst>
              </a:tr>
            </a:tbl>
          </a:graphicData>
        </a:graphic>
      </p:graphicFrame>
      <p:sp>
        <p:nvSpPr>
          <p:cNvPr id="10" name="Content Placeholder 2">
            <a:extLst>
              <a:ext uri="{FF2B5EF4-FFF2-40B4-BE49-F238E27FC236}">
                <a16:creationId xmlns:a16="http://schemas.microsoft.com/office/drawing/2014/main" id="{1EC30D18-06A4-23CC-D52A-20280C283A49}"/>
              </a:ext>
            </a:extLst>
          </p:cNvPr>
          <p:cNvSpPr txBox="1">
            <a:spLocks/>
          </p:cNvSpPr>
          <p:nvPr/>
        </p:nvSpPr>
        <p:spPr>
          <a:xfrm>
            <a:off x="167528" y="5180857"/>
            <a:ext cx="9224848" cy="150305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r>
              <a:rPr lang="en-US" dirty="0"/>
              <a:t>Grooming Fee: $32</a:t>
            </a:r>
          </a:p>
        </p:txBody>
      </p:sp>
      <p:sp>
        <p:nvSpPr>
          <p:cNvPr id="11" name="Content Placeholder 2">
            <a:extLst>
              <a:ext uri="{FF2B5EF4-FFF2-40B4-BE49-F238E27FC236}">
                <a16:creationId xmlns:a16="http://schemas.microsoft.com/office/drawing/2014/main" id="{9556F359-538A-E15C-D763-15F2E73B091F}"/>
              </a:ext>
            </a:extLst>
          </p:cNvPr>
          <p:cNvSpPr txBox="1">
            <a:spLocks/>
          </p:cNvSpPr>
          <p:nvPr/>
        </p:nvSpPr>
        <p:spPr>
          <a:xfrm>
            <a:off x="81257" y="2390350"/>
            <a:ext cx="4724919" cy="2127865"/>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dirty="0"/>
              <a:t>Formula: Fixed costs divided by contribution margin per unit (selling price per unit less variable cost per unit)</a:t>
            </a:r>
          </a:p>
        </p:txBody>
      </p:sp>
    </p:spTree>
    <p:extLst>
      <p:ext uri="{BB962C8B-B14F-4D97-AF65-F5344CB8AC3E}">
        <p14:creationId xmlns:p14="http://schemas.microsoft.com/office/powerpoint/2010/main" val="297629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4183B-7A27-A0CD-2F0E-A4488CDED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DF27B-BDDD-5573-7227-DB5F3667AF78}"/>
              </a:ext>
            </a:extLst>
          </p:cNvPr>
          <p:cNvSpPr>
            <a:spLocks noGrp="1"/>
          </p:cNvSpPr>
          <p:nvPr>
            <p:ph type="title"/>
          </p:nvPr>
        </p:nvSpPr>
        <p:spPr>
          <a:xfrm>
            <a:off x="167528" y="186961"/>
            <a:ext cx="8987623" cy="802581"/>
          </a:xfrm>
        </p:spPr>
        <p:txBody>
          <a:bodyPr>
            <a:normAutofit fontScale="90000"/>
          </a:bodyPr>
          <a:lstStyle/>
          <a:p>
            <a:r>
              <a:rPr lang="en-US" dirty="0"/>
              <a:t>Calculate Breakeven Point</a:t>
            </a:r>
          </a:p>
        </p:txBody>
      </p:sp>
      <p:pic>
        <p:nvPicPr>
          <p:cNvPr id="7" name="Picture Placeholder 6" descr="View of city buildings over the water">
            <a:extLst>
              <a:ext uri="{FF2B5EF4-FFF2-40B4-BE49-F238E27FC236}">
                <a16:creationId xmlns:a16="http://schemas.microsoft.com/office/drawing/2014/main" id="{F9ED1C9D-3DFB-5F91-DF42-5DB9B6CAE1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9531096" y="0"/>
            <a:ext cx="2660904" cy="3429000"/>
          </a:xfrm>
        </p:spPr>
      </p:pic>
      <p:pic>
        <p:nvPicPr>
          <p:cNvPr id="9" name="Picture Placeholder 8" descr="Background Graphic with lights">
            <a:extLst>
              <a:ext uri="{FF2B5EF4-FFF2-40B4-BE49-F238E27FC236}">
                <a16:creationId xmlns:a16="http://schemas.microsoft.com/office/drawing/2014/main" id="{61FC56D0-D097-6AA5-9775-53E4D2F35E2C}"/>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9531096" y="3383280"/>
            <a:ext cx="2660904" cy="3474720"/>
          </a:xfrm>
        </p:spPr>
      </p:pic>
      <p:graphicFrame>
        <p:nvGraphicFramePr>
          <p:cNvPr id="6" name="Table 5">
            <a:extLst>
              <a:ext uri="{FF2B5EF4-FFF2-40B4-BE49-F238E27FC236}">
                <a16:creationId xmlns:a16="http://schemas.microsoft.com/office/drawing/2014/main" id="{5F2CDB96-401E-C84C-B514-CF67F62B13A5}"/>
              </a:ext>
            </a:extLst>
          </p:cNvPr>
          <p:cNvGraphicFramePr>
            <a:graphicFrameLocks noGrp="1"/>
          </p:cNvGraphicFramePr>
          <p:nvPr>
            <p:extLst>
              <p:ext uri="{D42A27DB-BD31-4B8C-83A1-F6EECF244321}">
                <p14:modId xmlns:p14="http://schemas.microsoft.com/office/powerpoint/2010/main" val="2481417209"/>
              </p:ext>
            </p:extLst>
          </p:nvPr>
        </p:nvGraphicFramePr>
        <p:xfrm>
          <a:off x="4937462" y="1580552"/>
          <a:ext cx="4454914" cy="1866375"/>
        </p:xfrm>
        <a:graphic>
          <a:graphicData uri="http://schemas.openxmlformats.org/drawingml/2006/table">
            <a:tbl>
              <a:tblPr/>
              <a:tblGrid>
                <a:gridCol w="2227457">
                  <a:extLst>
                    <a:ext uri="{9D8B030D-6E8A-4147-A177-3AD203B41FA5}">
                      <a16:colId xmlns:a16="http://schemas.microsoft.com/office/drawing/2014/main" val="2048323714"/>
                    </a:ext>
                  </a:extLst>
                </a:gridCol>
                <a:gridCol w="2227457">
                  <a:extLst>
                    <a:ext uri="{9D8B030D-6E8A-4147-A177-3AD203B41FA5}">
                      <a16:colId xmlns:a16="http://schemas.microsoft.com/office/drawing/2014/main" val="2128767632"/>
                    </a:ext>
                  </a:extLst>
                </a:gridCol>
              </a:tblGrid>
              <a:tr h="373275">
                <a:tc gridSpan="2">
                  <a:txBody>
                    <a:bodyPr/>
                    <a:lstStyle/>
                    <a:p>
                      <a:pPr algn="l" fontAlgn="ctr"/>
                      <a:r>
                        <a:rPr lang="en-US" dirty="0">
                          <a:effectLst/>
                        </a:rPr>
                        <a:t>Fixed Costs</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7E7E7"/>
                    </a:solidFill>
                  </a:tcPr>
                </a:tc>
                <a:tc hMerge="1">
                  <a:txBody>
                    <a:bodyPr/>
                    <a:lstStyle/>
                    <a:p>
                      <a:endParaRPr lang="en-US"/>
                    </a:p>
                  </a:txBody>
                  <a:tcPr/>
                </a:tc>
                <a:extLst>
                  <a:ext uri="{0D108BD9-81ED-4DB2-BD59-A6C34878D82A}">
                    <a16:rowId xmlns:a16="http://schemas.microsoft.com/office/drawing/2014/main" val="96423048"/>
                  </a:ext>
                </a:extLst>
              </a:tr>
              <a:tr h="373275">
                <a:tc>
                  <a:txBody>
                    <a:bodyPr/>
                    <a:lstStyle/>
                    <a:p>
                      <a:pPr algn="l" fontAlgn="ctr"/>
                      <a:r>
                        <a:rPr lang="en-US" dirty="0">
                          <a:effectLst/>
                        </a:rPr>
                        <a:t>Salaries</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dirty="0">
                          <a:effectLst/>
                        </a:rPr>
                        <a:t>$105,000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1430052988"/>
                  </a:ext>
                </a:extLst>
              </a:tr>
              <a:tr h="373275">
                <a:tc>
                  <a:txBody>
                    <a:bodyPr/>
                    <a:lstStyle/>
                    <a:p>
                      <a:pPr algn="l" fontAlgn="ctr"/>
                      <a:r>
                        <a:rPr lang="en-US" dirty="0">
                          <a:effectLst/>
                        </a:rPr>
                        <a:t>Rent and utilities</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a:effectLst/>
                        </a:rPr>
                        <a:t>$36,000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1454454279"/>
                  </a:ext>
                </a:extLst>
              </a:tr>
              <a:tr h="373275">
                <a:tc>
                  <a:txBody>
                    <a:bodyPr/>
                    <a:lstStyle/>
                    <a:p>
                      <a:pPr algn="l" fontAlgn="ctr"/>
                      <a:r>
                        <a:rPr lang="en-US" dirty="0">
                          <a:effectLst/>
                        </a:rPr>
                        <a:t>Advertising</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a:effectLst/>
                        </a:rPr>
                        <a:t>$2,000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2183899928"/>
                  </a:ext>
                </a:extLst>
              </a:tr>
              <a:tr h="373275">
                <a:tc>
                  <a:txBody>
                    <a:bodyPr/>
                    <a:lstStyle/>
                    <a:p>
                      <a:pPr algn="l" fontAlgn="ctr"/>
                      <a:r>
                        <a:rPr lang="en-US">
                          <a:effectLst/>
                        </a:rPr>
                        <a:t>Equipment</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dirty="0">
                          <a:effectLst/>
                        </a:rPr>
                        <a:t>$3,000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2438316712"/>
                  </a:ext>
                </a:extLst>
              </a:tr>
            </a:tbl>
          </a:graphicData>
        </a:graphic>
      </p:graphicFrame>
      <p:graphicFrame>
        <p:nvGraphicFramePr>
          <p:cNvPr id="8" name="Table 7">
            <a:extLst>
              <a:ext uri="{FF2B5EF4-FFF2-40B4-BE49-F238E27FC236}">
                <a16:creationId xmlns:a16="http://schemas.microsoft.com/office/drawing/2014/main" id="{4900AB87-67A3-DA22-BCCE-3F25623F52D1}"/>
              </a:ext>
            </a:extLst>
          </p:cNvPr>
          <p:cNvGraphicFramePr>
            <a:graphicFrameLocks noGrp="1"/>
          </p:cNvGraphicFramePr>
          <p:nvPr>
            <p:extLst>
              <p:ext uri="{D42A27DB-BD31-4B8C-83A1-F6EECF244321}">
                <p14:modId xmlns:p14="http://schemas.microsoft.com/office/powerpoint/2010/main" val="2638037438"/>
              </p:ext>
            </p:extLst>
          </p:nvPr>
        </p:nvGraphicFramePr>
        <p:xfrm>
          <a:off x="4928810" y="3717108"/>
          <a:ext cx="4472218" cy="2194560"/>
        </p:xfrm>
        <a:graphic>
          <a:graphicData uri="http://schemas.openxmlformats.org/drawingml/2006/table">
            <a:tbl>
              <a:tblPr/>
              <a:tblGrid>
                <a:gridCol w="2236109">
                  <a:extLst>
                    <a:ext uri="{9D8B030D-6E8A-4147-A177-3AD203B41FA5}">
                      <a16:colId xmlns:a16="http://schemas.microsoft.com/office/drawing/2014/main" val="1658873"/>
                    </a:ext>
                  </a:extLst>
                </a:gridCol>
                <a:gridCol w="2236109">
                  <a:extLst>
                    <a:ext uri="{9D8B030D-6E8A-4147-A177-3AD203B41FA5}">
                      <a16:colId xmlns:a16="http://schemas.microsoft.com/office/drawing/2014/main" val="3518529830"/>
                    </a:ext>
                  </a:extLst>
                </a:gridCol>
              </a:tblGrid>
              <a:tr h="331563">
                <a:tc gridSpan="2">
                  <a:txBody>
                    <a:bodyPr/>
                    <a:lstStyle/>
                    <a:p>
                      <a:pPr algn="l" fontAlgn="ctr"/>
                      <a:r>
                        <a:rPr lang="en-US" dirty="0">
                          <a:effectLst/>
                        </a:rPr>
                        <a:t>Variable Cost per Dog</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7E7E7"/>
                    </a:solidFill>
                  </a:tcPr>
                </a:tc>
                <a:tc hMerge="1">
                  <a:txBody>
                    <a:bodyPr/>
                    <a:lstStyle/>
                    <a:p>
                      <a:endParaRPr lang="en-US"/>
                    </a:p>
                  </a:txBody>
                  <a:tcPr/>
                </a:tc>
                <a:extLst>
                  <a:ext uri="{0D108BD9-81ED-4DB2-BD59-A6C34878D82A}">
                    <a16:rowId xmlns:a16="http://schemas.microsoft.com/office/drawing/2014/main" val="2526836051"/>
                  </a:ext>
                </a:extLst>
              </a:tr>
              <a:tr h="331563">
                <a:tc>
                  <a:txBody>
                    <a:bodyPr/>
                    <a:lstStyle/>
                    <a:p>
                      <a:pPr algn="l" fontAlgn="ctr"/>
                      <a:r>
                        <a:rPr lang="en-US" dirty="0">
                          <a:effectLst/>
                        </a:rPr>
                        <a:t>Shampoo</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dirty="0">
                          <a:effectLst/>
                        </a:rPr>
                        <a:t>$2.00</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185884775"/>
                  </a:ext>
                </a:extLst>
              </a:tr>
              <a:tr h="331563">
                <a:tc>
                  <a:txBody>
                    <a:bodyPr/>
                    <a:lstStyle/>
                    <a:p>
                      <a:pPr algn="l" fontAlgn="ctr"/>
                      <a:r>
                        <a:rPr lang="en-US">
                          <a:effectLst/>
                        </a:rPr>
                        <a:t>Coat conditioner</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dirty="0">
                          <a:effectLst/>
                        </a:rPr>
                        <a:t>$1.50</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180020710"/>
                  </a:ext>
                </a:extLst>
              </a:tr>
              <a:tr h="331563">
                <a:tc>
                  <a:txBody>
                    <a:bodyPr/>
                    <a:lstStyle/>
                    <a:p>
                      <a:pPr algn="l" fontAlgn="ctr"/>
                      <a:r>
                        <a:rPr lang="en-US">
                          <a:effectLst/>
                        </a:rPr>
                        <a:t>Pet cologne</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a:effectLst/>
                        </a:rPr>
                        <a:t>$0.75</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280333594"/>
                  </a:ext>
                </a:extLst>
              </a:tr>
              <a:tr h="331563">
                <a:tc>
                  <a:txBody>
                    <a:bodyPr/>
                    <a:lstStyle/>
                    <a:p>
                      <a:pPr algn="l" fontAlgn="ctr"/>
                      <a:r>
                        <a:rPr lang="en-US">
                          <a:effectLst/>
                        </a:rPr>
                        <a:t>Dog treats</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a:effectLst/>
                        </a:rPr>
                        <a:t>$1.25</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954478249"/>
                  </a:ext>
                </a:extLst>
              </a:tr>
              <a:tr h="331563">
                <a:tc>
                  <a:txBody>
                    <a:bodyPr/>
                    <a:lstStyle/>
                    <a:p>
                      <a:pPr algn="l" fontAlgn="ctr"/>
                      <a:r>
                        <a:rPr lang="en-US">
                          <a:effectLst/>
                        </a:rPr>
                        <a:t>Hair ribbons</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dirty="0">
                          <a:effectLst/>
                        </a:rPr>
                        <a:t>$0.50</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579867525"/>
                  </a:ext>
                </a:extLst>
              </a:tr>
            </a:tbl>
          </a:graphicData>
        </a:graphic>
      </p:graphicFrame>
      <p:sp>
        <p:nvSpPr>
          <p:cNvPr id="10" name="Content Placeholder 2">
            <a:extLst>
              <a:ext uri="{FF2B5EF4-FFF2-40B4-BE49-F238E27FC236}">
                <a16:creationId xmlns:a16="http://schemas.microsoft.com/office/drawing/2014/main" id="{4FE6CD90-7679-9E6A-740B-7C571AFE3E80}"/>
              </a:ext>
            </a:extLst>
          </p:cNvPr>
          <p:cNvSpPr txBox="1">
            <a:spLocks/>
          </p:cNvSpPr>
          <p:nvPr/>
        </p:nvSpPr>
        <p:spPr>
          <a:xfrm>
            <a:off x="-24682" y="2374572"/>
            <a:ext cx="4063504" cy="150305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dirty="0"/>
              <a:t>Grooming Fee: 	$ 32.00</a:t>
            </a:r>
          </a:p>
          <a:p>
            <a:pPr indent="0"/>
            <a:r>
              <a:rPr lang="en-US" dirty="0"/>
              <a:t>Variable Cost:   	-    6.00</a:t>
            </a:r>
          </a:p>
          <a:p>
            <a:pPr indent="0"/>
            <a:r>
              <a:rPr lang="en-US" dirty="0"/>
              <a:t>Contribution Margin:	$ 26.00</a:t>
            </a:r>
          </a:p>
        </p:txBody>
      </p:sp>
      <p:sp>
        <p:nvSpPr>
          <p:cNvPr id="11" name="Content Placeholder 2">
            <a:extLst>
              <a:ext uri="{FF2B5EF4-FFF2-40B4-BE49-F238E27FC236}">
                <a16:creationId xmlns:a16="http://schemas.microsoft.com/office/drawing/2014/main" id="{F7DCCD83-DA7E-84D1-BD5E-D877D7512AFE}"/>
              </a:ext>
            </a:extLst>
          </p:cNvPr>
          <p:cNvSpPr txBox="1">
            <a:spLocks/>
          </p:cNvSpPr>
          <p:nvPr/>
        </p:nvSpPr>
        <p:spPr>
          <a:xfrm>
            <a:off x="-24682" y="588251"/>
            <a:ext cx="9417058" cy="1266107"/>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dirty="0"/>
              <a:t>Formula: Fixed costs divided by contribution margin per unit (selling price per unit less variable cost per unit)</a:t>
            </a:r>
          </a:p>
        </p:txBody>
      </p:sp>
      <p:sp>
        <p:nvSpPr>
          <p:cNvPr id="3" name="Content Placeholder 2">
            <a:extLst>
              <a:ext uri="{FF2B5EF4-FFF2-40B4-BE49-F238E27FC236}">
                <a16:creationId xmlns:a16="http://schemas.microsoft.com/office/drawing/2014/main" id="{87F4672F-C926-FB16-29CA-1FEBFAF38CA9}"/>
              </a:ext>
            </a:extLst>
          </p:cNvPr>
          <p:cNvSpPr>
            <a:spLocks noGrp="1"/>
          </p:cNvSpPr>
          <p:nvPr>
            <p:ph idx="1"/>
          </p:nvPr>
        </p:nvSpPr>
        <p:spPr>
          <a:xfrm>
            <a:off x="6649327" y="1488597"/>
            <a:ext cx="1580274" cy="515720"/>
          </a:xfrm>
        </p:spPr>
        <p:txBody>
          <a:bodyPr>
            <a:normAutofit/>
          </a:bodyPr>
          <a:lstStyle/>
          <a:p>
            <a:pPr indent="0"/>
            <a:r>
              <a:rPr lang="en-US" b="1" dirty="0"/>
              <a:t>$146,000</a:t>
            </a:r>
          </a:p>
        </p:txBody>
      </p:sp>
      <p:sp>
        <p:nvSpPr>
          <p:cNvPr id="12" name="Content Placeholder 2">
            <a:extLst>
              <a:ext uri="{FF2B5EF4-FFF2-40B4-BE49-F238E27FC236}">
                <a16:creationId xmlns:a16="http://schemas.microsoft.com/office/drawing/2014/main" id="{D78680DF-4E49-FD9F-59FB-56BD5310D450}"/>
              </a:ext>
            </a:extLst>
          </p:cNvPr>
          <p:cNvSpPr txBox="1">
            <a:spLocks/>
          </p:cNvSpPr>
          <p:nvPr/>
        </p:nvSpPr>
        <p:spPr>
          <a:xfrm>
            <a:off x="6684381" y="3625153"/>
            <a:ext cx="1277590" cy="515720"/>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r>
              <a:rPr lang="en-US" b="1" dirty="0"/>
              <a:t>$6.00</a:t>
            </a:r>
          </a:p>
        </p:txBody>
      </p:sp>
      <p:sp>
        <p:nvSpPr>
          <p:cNvPr id="13" name="Content Placeholder 2">
            <a:extLst>
              <a:ext uri="{FF2B5EF4-FFF2-40B4-BE49-F238E27FC236}">
                <a16:creationId xmlns:a16="http://schemas.microsoft.com/office/drawing/2014/main" id="{23CDF85E-F2DC-6626-A391-E4E37C7F4C59}"/>
              </a:ext>
            </a:extLst>
          </p:cNvPr>
          <p:cNvSpPr txBox="1">
            <a:spLocks/>
          </p:cNvSpPr>
          <p:nvPr/>
        </p:nvSpPr>
        <p:spPr>
          <a:xfrm>
            <a:off x="-39812" y="3877624"/>
            <a:ext cx="4063504" cy="2194560"/>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dirty="0"/>
              <a:t>Fixed Costs: 		$ 146,000</a:t>
            </a:r>
          </a:p>
          <a:p>
            <a:pPr indent="0"/>
            <a:r>
              <a:rPr lang="en-US" dirty="0"/>
              <a:t>Contribution Margin: 	          /26</a:t>
            </a:r>
          </a:p>
          <a:p>
            <a:pPr indent="0"/>
            <a:r>
              <a:rPr lang="en-US" dirty="0"/>
              <a:t>Breakeven Point:	  5,615.38</a:t>
            </a:r>
          </a:p>
          <a:p>
            <a:pPr indent="0"/>
            <a:r>
              <a:rPr lang="en-US" b="1" dirty="0"/>
              <a:t>Round up to whole unit:     5,616</a:t>
            </a:r>
          </a:p>
        </p:txBody>
      </p:sp>
    </p:spTree>
    <p:extLst>
      <p:ext uri="{BB962C8B-B14F-4D97-AF65-F5344CB8AC3E}">
        <p14:creationId xmlns:p14="http://schemas.microsoft.com/office/powerpoint/2010/main" val="310559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635E9-24ED-0ACB-20E0-A088CD7DA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1D8C8-FD43-5AA3-9EA9-C522B74C48A4}"/>
              </a:ext>
            </a:extLst>
          </p:cNvPr>
          <p:cNvSpPr>
            <a:spLocks noGrp="1"/>
          </p:cNvSpPr>
          <p:nvPr>
            <p:ph type="title"/>
          </p:nvPr>
        </p:nvSpPr>
        <p:spPr>
          <a:xfrm>
            <a:off x="167528" y="186961"/>
            <a:ext cx="8987623" cy="802581"/>
          </a:xfrm>
        </p:spPr>
        <p:txBody>
          <a:bodyPr>
            <a:normAutofit fontScale="90000"/>
          </a:bodyPr>
          <a:lstStyle/>
          <a:p>
            <a:r>
              <a:rPr lang="en-US" dirty="0"/>
              <a:t>Calculate Breakeven Point</a:t>
            </a:r>
          </a:p>
        </p:txBody>
      </p:sp>
      <p:pic>
        <p:nvPicPr>
          <p:cNvPr id="7" name="Picture Placeholder 6" descr="View of city buildings over the water">
            <a:extLst>
              <a:ext uri="{FF2B5EF4-FFF2-40B4-BE49-F238E27FC236}">
                <a16:creationId xmlns:a16="http://schemas.microsoft.com/office/drawing/2014/main" id="{8858A278-E2DE-9B62-DD33-E9C6A541905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9531096" y="0"/>
            <a:ext cx="2660904" cy="3429000"/>
          </a:xfrm>
        </p:spPr>
      </p:pic>
      <p:pic>
        <p:nvPicPr>
          <p:cNvPr id="9" name="Picture Placeholder 8" descr="Background Graphic with lights">
            <a:extLst>
              <a:ext uri="{FF2B5EF4-FFF2-40B4-BE49-F238E27FC236}">
                <a16:creationId xmlns:a16="http://schemas.microsoft.com/office/drawing/2014/main" id="{D064ECD0-78E9-15A0-C851-C805ED82C3F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9531096" y="3383280"/>
            <a:ext cx="2660904" cy="3474720"/>
          </a:xfrm>
        </p:spPr>
      </p:pic>
      <p:graphicFrame>
        <p:nvGraphicFramePr>
          <p:cNvPr id="6" name="Table 5">
            <a:extLst>
              <a:ext uri="{FF2B5EF4-FFF2-40B4-BE49-F238E27FC236}">
                <a16:creationId xmlns:a16="http://schemas.microsoft.com/office/drawing/2014/main" id="{D46A47D8-6C3E-F6EB-4888-C67DF88EA46B}"/>
              </a:ext>
            </a:extLst>
          </p:cNvPr>
          <p:cNvGraphicFramePr>
            <a:graphicFrameLocks noGrp="1"/>
          </p:cNvGraphicFramePr>
          <p:nvPr>
            <p:extLst>
              <p:ext uri="{D42A27DB-BD31-4B8C-83A1-F6EECF244321}">
                <p14:modId xmlns:p14="http://schemas.microsoft.com/office/powerpoint/2010/main" val="2692301147"/>
              </p:ext>
            </p:extLst>
          </p:nvPr>
        </p:nvGraphicFramePr>
        <p:xfrm>
          <a:off x="4937462" y="1591705"/>
          <a:ext cx="4454914" cy="1866375"/>
        </p:xfrm>
        <a:graphic>
          <a:graphicData uri="http://schemas.openxmlformats.org/drawingml/2006/table">
            <a:tbl>
              <a:tblPr/>
              <a:tblGrid>
                <a:gridCol w="2227457">
                  <a:extLst>
                    <a:ext uri="{9D8B030D-6E8A-4147-A177-3AD203B41FA5}">
                      <a16:colId xmlns:a16="http://schemas.microsoft.com/office/drawing/2014/main" val="2048323714"/>
                    </a:ext>
                  </a:extLst>
                </a:gridCol>
                <a:gridCol w="2227457">
                  <a:extLst>
                    <a:ext uri="{9D8B030D-6E8A-4147-A177-3AD203B41FA5}">
                      <a16:colId xmlns:a16="http://schemas.microsoft.com/office/drawing/2014/main" val="2128767632"/>
                    </a:ext>
                  </a:extLst>
                </a:gridCol>
              </a:tblGrid>
              <a:tr h="373275">
                <a:tc gridSpan="2">
                  <a:txBody>
                    <a:bodyPr/>
                    <a:lstStyle/>
                    <a:p>
                      <a:pPr algn="l" fontAlgn="ctr"/>
                      <a:r>
                        <a:rPr lang="en-US" dirty="0">
                          <a:effectLst/>
                        </a:rPr>
                        <a:t>Fixed Costs</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7E7E7"/>
                    </a:solidFill>
                  </a:tcPr>
                </a:tc>
                <a:tc hMerge="1">
                  <a:txBody>
                    <a:bodyPr/>
                    <a:lstStyle/>
                    <a:p>
                      <a:endParaRPr lang="en-US"/>
                    </a:p>
                  </a:txBody>
                  <a:tcPr/>
                </a:tc>
                <a:extLst>
                  <a:ext uri="{0D108BD9-81ED-4DB2-BD59-A6C34878D82A}">
                    <a16:rowId xmlns:a16="http://schemas.microsoft.com/office/drawing/2014/main" val="96423048"/>
                  </a:ext>
                </a:extLst>
              </a:tr>
              <a:tr h="373275">
                <a:tc>
                  <a:txBody>
                    <a:bodyPr/>
                    <a:lstStyle/>
                    <a:p>
                      <a:pPr algn="l" fontAlgn="ctr"/>
                      <a:r>
                        <a:rPr lang="en-US" dirty="0">
                          <a:effectLst/>
                        </a:rPr>
                        <a:t>Salaries</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dirty="0">
                          <a:effectLst/>
                        </a:rPr>
                        <a:t>$105,000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1430052988"/>
                  </a:ext>
                </a:extLst>
              </a:tr>
              <a:tr h="373275">
                <a:tc>
                  <a:txBody>
                    <a:bodyPr/>
                    <a:lstStyle/>
                    <a:p>
                      <a:pPr algn="l" fontAlgn="ctr"/>
                      <a:r>
                        <a:rPr lang="en-US" dirty="0">
                          <a:effectLst/>
                        </a:rPr>
                        <a:t>Rent and utilities</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a:effectLst/>
                        </a:rPr>
                        <a:t>$36,000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1454454279"/>
                  </a:ext>
                </a:extLst>
              </a:tr>
              <a:tr h="373275">
                <a:tc>
                  <a:txBody>
                    <a:bodyPr/>
                    <a:lstStyle/>
                    <a:p>
                      <a:pPr algn="l" fontAlgn="ctr"/>
                      <a:r>
                        <a:rPr lang="en-US" dirty="0">
                          <a:effectLst/>
                        </a:rPr>
                        <a:t>Advertising</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a:effectLst/>
                        </a:rPr>
                        <a:t>$2,000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2183899928"/>
                  </a:ext>
                </a:extLst>
              </a:tr>
              <a:tr h="373275">
                <a:tc>
                  <a:txBody>
                    <a:bodyPr/>
                    <a:lstStyle/>
                    <a:p>
                      <a:pPr algn="l" fontAlgn="ctr"/>
                      <a:r>
                        <a:rPr lang="en-US">
                          <a:effectLst/>
                        </a:rPr>
                        <a:t>Equipment</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tc>
                  <a:txBody>
                    <a:bodyPr/>
                    <a:lstStyle/>
                    <a:p>
                      <a:pPr algn="l" fontAlgn="ctr"/>
                      <a:r>
                        <a:rPr lang="en-US" dirty="0">
                          <a:effectLst/>
                        </a:rPr>
                        <a:t>$3,000</a:t>
                      </a:r>
                    </a:p>
                  </a:txBody>
                  <a:tcPr marL="0" marR="0" marT="0" marB="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3EFF6"/>
                    </a:solidFill>
                  </a:tcPr>
                </a:tc>
                <a:extLst>
                  <a:ext uri="{0D108BD9-81ED-4DB2-BD59-A6C34878D82A}">
                    <a16:rowId xmlns:a16="http://schemas.microsoft.com/office/drawing/2014/main" val="2438316712"/>
                  </a:ext>
                </a:extLst>
              </a:tr>
            </a:tbl>
          </a:graphicData>
        </a:graphic>
      </p:graphicFrame>
      <p:graphicFrame>
        <p:nvGraphicFramePr>
          <p:cNvPr id="8" name="Table 7">
            <a:extLst>
              <a:ext uri="{FF2B5EF4-FFF2-40B4-BE49-F238E27FC236}">
                <a16:creationId xmlns:a16="http://schemas.microsoft.com/office/drawing/2014/main" id="{848AFF51-D618-E3FA-BC92-AA626C07841A}"/>
              </a:ext>
            </a:extLst>
          </p:cNvPr>
          <p:cNvGraphicFramePr>
            <a:graphicFrameLocks noGrp="1"/>
          </p:cNvGraphicFramePr>
          <p:nvPr>
            <p:extLst>
              <p:ext uri="{D42A27DB-BD31-4B8C-83A1-F6EECF244321}">
                <p14:modId xmlns:p14="http://schemas.microsoft.com/office/powerpoint/2010/main" val="918872685"/>
              </p:ext>
            </p:extLst>
          </p:nvPr>
        </p:nvGraphicFramePr>
        <p:xfrm>
          <a:off x="4928810" y="3728261"/>
          <a:ext cx="4472218" cy="2194560"/>
        </p:xfrm>
        <a:graphic>
          <a:graphicData uri="http://schemas.openxmlformats.org/drawingml/2006/table">
            <a:tbl>
              <a:tblPr/>
              <a:tblGrid>
                <a:gridCol w="2236109">
                  <a:extLst>
                    <a:ext uri="{9D8B030D-6E8A-4147-A177-3AD203B41FA5}">
                      <a16:colId xmlns:a16="http://schemas.microsoft.com/office/drawing/2014/main" val="1658873"/>
                    </a:ext>
                  </a:extLst>
                </a:gridCol>
                <a:gridCol w="2236109">
                  <a:extLst>
                    <a:ext uri="{9D8B030D-6E8A-4147-A177-3AD203B41FA5}">
                      <a16:colId xmlns:a16="http://schemas.microsoft.com/office/drawing/2014/main" val="3518529830"/>
                    </a:ext>
                  </a:extLst>
                </a:gridCol>
              </a:tblGrid>
              <a:tr h="331563">
                <a:tc gridSpan="2">
                  <a:txBody>
                    <a:bodyPr/>
                    <a:lstStyle/>
                    <a:p>
                      <a:pPr algn="l" fontAlgn="ctr"/>
                      <a:r>
                        <a:rPr lang="en-US" dirty="0">
                          <a:effectLst/>
                        </a:rPr>
                        <a:t>Variable Cost per Dog</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7E7E7"/>
                    </a:solidFill>
                  </a:tcPr>
                </a:tc>
                <a:tc hMerge="1">
                  <a:txBody>
                    <a:bodyPr/>
                    <a:lstStyle/>
                    <a:p>
                      <a:endParaRPr lang="en-US"/>
                    </a:p>
                  </a:txBody>
                  <a:tcPr/>
                </a:tc>
                <a:extLst>
                  <a:ext uri="{0D108BD9-81ED-4DB2-BD59-A6C34878D82A}">
                    <a16:rowId xmlns:a16="http://schemas.microsoft.com/office/drawing/2014/main" val="2526836051"/>
                  </a:ext>
                </a:extLst>
              </a:tr>
              <a:tr h="331563">
                <a:tc>
                  <a:txBody>
                    <a:bodyPr/>
                    <a:lstStyle/>
                    <a:p>
                      <a:pPr algn="l" fontAlgn="ctr"/>
                      <a:r>
                        <a:rPr lang="en-US" dirty="0">
                          <a:effectLst/>
                        </a:rPr>
                        <a:t>Shampoo</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dirty="0">
                          <a:effectLst/>
                        </a:rPr>
                        <a:t>$2.00</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185884775"/>
                  </a:ext>
                </a:extLst>
              </a:tr>
              <a:tr h="331563">
                <a:tc>
                  <a:txBody>
                    <a:bodyPr/>
                    <a:lstStyle/>
                    <a:p>
                      <a:pPr algn="l" fontAlgn="ctr"/>
                      <a:r>
                        <a:rPr lang="en-US">
                          <a:effectLst/>
                        </a:rPr>
                        <a:t>Coat conditioner</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dirty="0">
                          <a:effectLst/>
                        </a:rPr>
                        <a:t>$1.50</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180020710"/>
                  </a:ext>
                </a:extLst>
              </a:tr>
              <a:tr h="331563">
                <a:tc>
                  <a:txBody>
                    <a:bodyPr/>
                    <a:lstStyle/>
                    <a:p>
                      <a:pPr algn="l" fontAlgn="ctr"/>
                      <a:r>
                        <a:rPr lang="en-US">
                          <a:effectLst/>
                        </a:rPr>
                        <a:t>Pet cologne</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a:effectLst/>
                        </a:rPr>
                        <a:t>$0.75</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280333594"/>
                  </a:ext>
                </a:extLst>
              </a:tr>
              <a:tr h="331563">
                <a:tc>
                  <a:txBody>
                    <a:bodyPr/>
                    <a:lstStyle/>
                    <a:p>
                      <a:pPr algn="l" fontAlgn="ctr"/>
                      <a:r>
                        <a:rPr lang="en-US">
                          <a:effectLst/>
                        </a:rPr>
                        <a:t>Dog treats</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a:effectLst/>
                        </a:rPr>
                        <a:t>$1.25</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1954478249"/>
                  </a:ext>
                </a:extLst>
              </a:tr>
              <a:tr h="331563">
                <a:tc>
                  <a:txBody>
                    <a:bodyPr/>
                    <a:lstStyle/>
                    <a:p>
                      <a:pPr algn="l" fontAlgn="ctr"/>
                      <a:r>
                        <a:rPr lang="en-US">
                          <a:effectLst/>
                        </a:rPr>
                        <a:t>Hair ribbons</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tc>
                  <a:txBody>
                    <a:bodyPr/>
                    <a:lstStyle/>
                    <a:p>
                      <a:pPr algn="l" fontAlgn="ctr"/>
                      <a:r>
                        <a:rPr lang="en-US" dirty="0">
                          <a:effectLst/>
                        </a:rPr>
                        <a:t>$0.50</a:t>
                      </a:r>
                    </a:p>
                  </a:txBody>
                  <a:tcPr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579867525"/>
                  </a:ext>
                </a:extLst>
              </a:tr>
            </a:tbl>
          </a:graphicData>
        </a:graphic>
      </p:graphicFrame>
      <p:sp>
        <p:nvSpPr>
          <p:cNvPr id="10" name="Content Placeholder 2">
            <a:extLst>
              <a:ext uri="{FF2B5EF4-FFF2-40B4-BE49-F238E27FC236}">
                <a16:creationId xmlns:a16="http://schemas.microsoft.com/office/drawing/2014/main" id="{1F360C30-C756-EFBC-B45F-82A3BA2C6FF8}"/>
              </a:ext>
            </a:extLst>
          </p:cNvPr>
          <p:cNvSpPr txBox="1">
            <a:spLocks/>
          </p:cNvSpPr>
          <p:nvPr/>
        </p:nvSpPr>
        <p:spPr>
          <a:xfrm>
            <a:off x="-24682" y="2374572"/>
            <a:ext cx="4063504" cy="150305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dirty="0"/>
              <a:t>Grooming Fee: 	$ 38.00</a:t>
            </a:r>
          </a:p>
          <a:p>
            <a:pPr indent="0"/>
            <a:r>
              <a:rPr lang="en-US" dirty="0"/>
              <a:t>Variable Cost:   	-    6.00</a:t>
            </a:r>
          </a:p>
          <a:p>
            <a:pPr indent="0"/>
            <a:r>
              <a:rPr lang="en-US" dirty="0"/>
              <a:t>Contribution Margin:	$ 32.00</a:t>
            </a:r>
          </a:p>
        </p:txBody>
      </p:sp>
      <p:sp>
        <p:nvSpPr>
          <p:cNvPr id="11" name="Content Placeholder 2">
            <a:extLst>
              <a:ext uri="{FF2B5EF4-FFF2-40B4-BE49-F238E27FC236}">
                <a16:creationId xmlns:a16="http://schemas.microsoft.com/office/drawing/2014/main" id="{AFEE9322-01E1-58BA-C740-58B8084DFDAD}"/>
              </a:ext>
            </a:extLst>
          </p:cNvPr>
          <p:cNvSpPr txBox="1">
            <a:spLocks/>
          </p:cNvSpPr>
          <p:nvPr/>
        </p:nvSpPr>
        <p:spPr>
          <a:xfrm>
            <a:off x="-24682" y="588251"/>
            <a:ext cx="9425710" cy="1427219"/>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dirty="0"/>
              <a:t>Formula: Fixed costs divided by contribution margin per unit (selling price per unit less variable cost per unit)</a:t>
            </a:r>
          </a:p>
        </p:txBody>
      </p:sp>
      <p:sp>
        <p:nvSpPr>
          <p:cNvPr id="3" name="Content Placeholder 2">
            <a:extLst>
              <a:ext uri="{FF2B5EF4-FFF2-40B4-BE49-F238E27FC236}">
                <a16:creationId xmlns:a16="http://schemas.microsoft.com/office/drawing/2014/main" id="{7D995AE2-D0EB-ABE6-CF09-E3EA65D9135A}"/>
              </a:ext>
            </a:extLst>
          </p:cNvPr>
          <p:cNvSpPr>
            <a:spLocks noGrp="1"/>
          </p:cNvSpPr>
          <p:nvPr>
            <p:ph idx="1"/>
          </p:nvPr>
        </p:nvSpPr>
        <p:spPr>
          <a:xfrm>
            <a:off x="6649327" y="1499750"/>
            <a:ext cx="1580274" cy="515720"/>
          </a:xfrm>
        </p:spPr>
        <p:txBody>
          <a:bodyPr>
            <a:normAutofit/>
          </a:bodyPr>
          <a:lstStyle/>
          <a:p>
            <a:pPr indent="0"/>
            <a:r>
              <a:rPr lang="en-US" b="1" dirty="0"/>
              <a:t>$146,000</a:t>
            </a:r>
          </a:p>
        </p:txBody>
      </p:sp>
      <p:sp>
        <p:nvSpPr>
          <p:cNvPr id="12" name="Content Placeholder 2">
            <a:extLst>
              <a:ext uri="{FF2B5EF4-FFF2-40B4-BE49-F238E27FC236}">
                <a16:creationId xmlns:a16="http://schemas.microsoft.com/office/drawing/2014/main" id="{D9D5709B-1563-A9C7-7F77-53BEF8B661E8}"/>
              </a:ext>
            </a:extLst>
          </p:cNvPr>
          <p:cNvSpPr txBox="1">
            <a:spLocks/>
          </p:cNvSpPr>
          <p:nvPr/>
        </p:nvSpPr>
        <p:spPr>
          <a:xfrm>
            <a:off x="6684381" y="3636306"/>
            <a:ext cx="1277590" cy="515720"/>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r>
              <a:rPr lang="en-US" b="1" dirty="0"/>
              <a:t>$6.00</a:t>
            </a:r>
          </a:p>
        </p:txBody>
      </p:sp>
      <p:sp>
        <p:nvSpPr>
          <p:cNvPr id="13" name="Content Placeholder 2">
            <a:extLst>
              <a:ext uri="{FF2B5EF4-FFF2-40B4-BE49-F238E27FC236}">
                <a16:creationId xmlns:a16="http://schemas.microsoft.com/office/drawing/2014/main" id="{9AB04421-1CB7-0111-3ABD-91D64C77D023}"/>
              </a:ext>
            </a:extLst>
          </p:cNvPr>
          <p:cNvSpPr txBox="1">
            <a:spLocks/>
          </p:cNvSpPr>
          <p:nvPr/>
        </p:nvSpPr>
        <p:spPr>
          <a:xfrm>
            <a:off x="-39812" y="3877624"/>
            <a:ext cx="4063504" cy="2194560"/>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US" dirty="0"/>
              <a:t>Fixed Costs: 		$ 146,000</a:t>
            </a:r>
          </a:p>
          <a:p>
            <a:pPr indent="0"/>
            <a:r>
              <a:rPr lang="en-US" dirty="0"/>
              <a:t>Contribution Margin: 	          /32</a:t>
            </a:r>
          </a:p>
          <a:p>
            <a:pPr indent="0"/>
            <a:r>
              <a:rPr lang="en-US" dirty="0"/>
              <a:t>Breakeven Point:	  4,562.50</a:t>
            </a:r>
          </a:p>
          <a:p>
            <a:pPr indent="0"/>
            <a:r>
              <a:rPr lang="en-US" b="1" dirty="0"/>
              <a:t>Round up to whole unit:     4,563</a:t>
            </a:r>
          </a:p>
        </p:txBody>
      </p:sp>
    </p:spTree>
    <p:extLst>
      <p:ext uri="{BB962C8B-B14F-4D97-AF65-F5344CB8AC3E}">
        <p14:creationId xmlns:p14="http://schemas.microsoft.com/office/powerpoint/2010/main" val="330815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79F08F-6890-4E7D-8F3F-47657269E4DC}"/>
              </a:ext>
            </a:extLst>
          </p:cNvPr>
          <p:cNvSpPr>
            <a:spLocks noGrp="1"/>
          </p:cNvSpPr>
          <p:nvPr>
            <p:ph type="ctrTitle"/>
          </p:nvPr>
        </p:nvSpPr>
        <p:spPr>
          <a:xfrm>
            <a:off x="5083790" y="1064715"/>
            <a:ext cx="6153912" cy="2364285"/>
          </a:xfrm>
        </p:spPr>
        <p:txBody>
          <a:bodyPr/>
          <a:lstStyle/>
          <a:p>
            <a:r>
              <a:rPr lang="en-US" dirty="0"/>
              <a:t>How can we lower the breakeven point?</a:t>
            </a:r>
          </a:p>
        </p:txBody>
      </p:sp>
      <p:sp>
        <p:nvSpPr>
          <p:cNvPr id="6" name="Subtitle 5">
            <a:extLst>
              <a:ext uri="{FF2B5EF4-FFF2-40B4-BE49-F238E27FC236}">
                <a16:creationId xmlns:a16="http://schemas.microsoft.com/office/drawing/2014/main" id="{BD4CE57B-A125-4D72-839E-A7A6A044FC38}"/>
              </a:ext>
            </a:extLst>
          </p:cNvPr>
          <p:cNvSpPr>
            <a:spLocks noGrp="1"/>
          </p:cNvSpPr>
          <p:nvPr>
            <p:ph type="subTitle" idx="1"/>
          </p:nvPr>
        </p:nvSpPr>
        <p:spPr>
          <a:xfrm>
            <a:off x="5083790" y="3958683"/>
            <a:ext cx="6613839" cy="2018042"/>
          </a:xfrm>
        </p:spPr>
        <p:txBody>
          <a:bodyPr>
            <a:normAutofit/>
          </a:bodyPr>
          <a:lstStyle/>
          <a:p>
            <a:pPr marL="342900" indent="-342900">
              <a:buFont typeface="Arial" panose="020B0604020202020204" pitchFamily="34" charset="0"/>
              <a:buChar char="•"/>
            </a:pPr>
            <a:r>
              <a:rPr lang="en-US" sz="4000" dirty="0"/>
              <a:t>Reduce Fixed or Variable Costs</a:t>
            </a:r>
          </a:p>
          <a:p>
            <a:pPr marL="342900" indent="-342900">
              <a:buFont typeface="Arial" panose="020B0604020202020204" pitchFamily="34" charset="0"/>
              <a:buChar char="•"/>
            </a:pPr>
            <a:r>
              <a:rPr lang="en-US" sz="4000" dirty="0"/>
              <a:t>Raise Grooming Fee</a:t>
            </a:r>
          </a:p>
        </p:txBody>
      </p:sp>
      <p:pic>
        <p:nvPicPr>
          <p:cNvPr id="9" name="Picture Placeholder 8" descr="A picture containing blue glass buildings with reflection">
            <a:extLst>
              <a:ext uri="{FF2B5EF4-FFF2-40B4-BE49-F238E27FC236}">
                <a16:creationId xmlns:a16="http://schemas.microsoft.com/office/drawing/2014/main" id="{EB5E1FEF-1282-4779-83BA-2F3F6D476B6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6822" y="0"/>
            <a:ext cx="4811317" cy="6857998"/>
          </a:xfrm>
        </p:spPr>
      </p:pic>
    </p:spTree>
    <p:extLst>
      <p:ext uri="{BB962C8B-B14F-4D97-AF65-F5344CB8AC3E}">
        <p14:creationId xmlns:p14="http://schemas.microsoft.com/office/powerpoint/2010/main" val="71881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99C3-3EDC-4898-A2E4-D8ACEE6A32AA}"/>
              </a:ext>
            </a:extLst>
          </p:cNvPr>
          <p:cNvSpPr>
            <a:spLocks noGrp="1"/>
          </p:cNvSpPr>
          <p:nvPr>
            <p:ph type="title"/>
          </p:nvPr>
        </p:nvSpPr>
        <p:spPr>
          <a:xfrm>
            <a:off x="5076855" y="277417"/>
            <a:ext cx="6936058" cy="959262"/>
          </a:xfrm>
        </p:spPr>
        <p:txBody>
          <a:bodyPr>
            <a:normAutofit/>
          </a:bodyPr>
          <a:lstStyle/>
          <a:p>
            <a:r>
              <a:rPr lang="en-US" dirty="0"/>
              <a:t>breakeven Analysis</a:t>
            </a:r>
          </a:p>
        </p:txBody>
      </p:sp>
      <p:pic>
        <p:nvPicPr>
          <p:cNvPr id="7" name="Picture Placeholder 6" descr="Aerial view of city buildings">
            <a:extLst>
              <a:ext uri="{FF2B5EF4-FFF2-40B4-BE49-F238E27FC236}">
                <a16:creationId xmlns:a16="http://schemas.microsoft.com/office/drawing/2014/main" id="{F718B2F1-208E-4A1D-9716-513B0D7093E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1" y="0"/>
            <a:ext cx="4742121" cy="3434316"/>
          </a:xfrm>
        </p:spPr>
      </p:pic>
      <p:pic>
        <p:nvPicPr>
          <p:cNvPr id="9" name="Picture Placeholder 8" descr="A picture containing blue glass buildings with reflection">
            <a:extLst>
              <a:ext uri="{FF2B5EF4-FFF2-40B4-BE49-F238E27FC236}">
                <a16:creationId xmlns:a16="http://schemas.microsoft.com/office/drawing/2014/main" id="{D8F748D4-DB82-42E3-894A-0552C0FD2A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 y="3432620"/>
            <a:ext cx="5178056" cy="3425380"/>
          </a:xfrm>
        </p:spPr>
      </p:pic>
      <p:sp>
        <p:nvSpPr>
          <p:cNvPr id="3" name="Content Placeholder 2">
            <a:extLst>
              <a:ext uri="{FF2B5EF4-FFF2-40B4-BE49-F238E27FC236}">
                <a16:creationId xmlns:a16="http://schemas.microsoft.com/office/drawing/2014/main" id="{AF5130D8-AD6A-4638-9059-326759848895}"/>
              </a:ext>
            </a:extLst>
          </p:cNvPr>
          <p:cNvSpPr>
            <a:spLocks noGrp="1"/>
          </p:cNvSpPr>
          <p:nvPr>
            <p:ph idx="1"/>
          </p:nvPr>
        </p:nvSpPr>
        <p:spPr>
          <a:xfrm>
            <a:off x="5178051" y="4861931"/>
            <a:ext cx="6936058" cy="1360449"/>
          </a:xfrm>
        </p:spPr>
        <p:txBody>
          <a:bodyPr>
            <a:normAutofit/>
          </a:bodyPr>
          <a:lstStyle/>
          <a:p>
            <a:r>
              <a:rPr lang="en-US" dirty="0"/>
              <a:t>Break-even quantity = Fixed costs / (Sales price per unit – Variable cost per unit)</a:t>
            </a:r>
          </a:p>
        </p:txBody>
      </p:sp>
      <p:sp>
        <p:nvSpPr>
          <p:cNvPr id="4" name="Content Placeholder 2">
            <a:extLst>
              <a:ext uri="{FF2B5EF4-FFF2-40B4-BE49-F238E27FC236}">
                <a16:creationId xmlns:a16="http://schemas.microsoft.com/office/drawing/2014/main" id="{4D2C4AE0-F471-7272-4BB3-C48F34F4F098}"/>
              </a:ext>
            </a:extLst>
          </p:cNvPr>
          <p:cNvSpPr txBox="1">
            <a:spLocks/>
          </p:cNvSpPr>
          <p:nvPr/>
        </p:nvSpPr>
        <p:spPr>
          <a:xfrm>
            <a:off x="5178051" y="1158006"/>
            <a:ext cx="6834862" cy="331467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Beth has dreams of opening a gourmet cupcake store. She does a break-even analysis to determine how many cupcakes she’ll have to sell to break even on her investment. She’s done the math, so she knows her fixed costs for one year are $10,000 and her variable cost per unit is $.50. She’s done a competitor study and some other calculations and determined her unit price to be $6.00. What is her breakeven point?</a:t>
            </a:r>
          </a:p>
        </p:txBody>
      </p:sp>
    </p:spTree>
    <p:extLst>
      <p:ext uri="{BB962C8B-B14F-4D97-AF65-F5344CB8AC3E}">
        <p14:creationId xmlns:p14="http://schemas.microsoft.com/office/powerpoint/2010/main" val="17902528"/>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 lines design" id="{2407D200-3004-4ADD-9D29-6D4C9B951E75}" vid="{22312BCD-9B59-4CBE-B473-4FDC2F04D3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TaxCatchAll xmlns="230e9df3-be65-4c73-a93b-d1236ebd677e" xsi:nil="true"/>
    <MediaServiceKeyPoints xmlns="71af3243-3dd4-4a8d-8c0d-dd76da1f02a5" xsi:nil="true"/>
    <Background xmlns="71af3243-3dd4-4a8d-8c0d-dd76da1f02a5">false</Background>
    <ImageTagsTaxHTField xmlns="71af3243-3dd4-4a8d-8c0d-dd76da1f02a5">
      <Terms xmlns="http://schemas.microsoft.com/office/infopath/2007/PartnerControls"/>
    </ImageTags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F1737-EB5A-49A3-BFCA-A97A8DCDF401}">
  <ds:schemaRefs>
    <ds:schemaRef ds:uri="http://schemas.microsoft.com/sharepoint/v3/contenttype/forms"/>
  </ds:schemaRefs>
</ds:datastoreItem>
</file>

<file path=customXml/itemProps2.xml><?xml version="1.0" encoding="utf-8"?>
<ds:datastoreItem xmlns:ds="http://schemas.openxmlformats.org/officeDocument/2006/customXml" ds:itemID="{AC263D7C-E9CB-4C77-8528-77A30083B7F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462B0DF-AFCF-4681-BDD6-4CC4EE7AE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{1BAFB4EE-D78A-4F5C-86AC-3BC06A2D5051}tf22797433_win32</Template>
  <TotalTime>41</TotalTime>
  <Words>650</Words>
  <Application>Microsoft Office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Univers Condensed Light</vt:lpstr>
      <vt:lpstr>Walbaum Display Light</vt:lpstr>
      <vt:lpstr>AngleLinesVTI</vt:lpstr>
      <vt:lpstr>Breakeven Analysis</vt:lpstr>
      <vt:lpstr>Learning targets</vt:lpstr>
      <vt:lpstr>Breakeven analysis</vt:lpstr>
      <vt:lpstr>Fixed costs</vt:lpstr>
      <vt:lpstr>Calculate Breakeven Point</vt:lpstr>
      <vt:lpstr>Calculate Breakeven Point</vt:lpstr>
      <vt:lpstr>Calculate Breakeven Point</vt:lpstr>
      <vt:lpstr>How can we lower the breakeven point?</vt:lpstr>
      <vt:lpstr>breakeven Analysis</vt:lpstr>
      <vt:lpstr>breakeven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Breakeven Analysis</dc:title>
  <dc:creator>Ryerson, Suzanne</dc:creator>
  <cp:lastModifiedBy>Ryerson, Suzanne</cp:lastModifiedBy>
  <cp:revision>1</cp:revision>
  <dcterms:created xsi:type="dcterms:W3CDTF">2024-02-14T13:27:57Z</dcterms:created>
  <dcterms:modified xsi:type="dcterms:W3CDTF">2024-02-14T14:09:55Z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